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9" r:id="rId4"/>
    <p:sldId id="262" r:id="rId5"/>
    <p:sldId id="264" r:id="rId6"/>
    <p:sldId id="267" r:id="rId7"/>
    <p:sldId id="268" r:id="rId8"/>
    <p:sldId id="269" r:id="rId9"/>
    <p:sldId id="270" r:id="rId10"/>
    <p:sldId id="272" r:id="rId11"/>
    <p:sldId id="273" r:id="rId12"/>
    <p:sldId id="310" r:id="rId13"/>
    <p:sldId id="275" r:id="rId14"/>
    <p:sldId id="308" r:id="rId15"/>
    <p:sldId id="309" r:id="rId16"/>
    <p:sldId id="311" r:id="rId17"/>
    <p:sldId id="312" r:id="rId18"/>
    <p:sldId id="313" r:id="rId19"/>
    <p:sldId id="277" r:id="rId20"/>
    <p:sldId id="279" r:id="rId21"/>
    <p:sldId id="314" r:id="rId22"/>
    <p:sldId id="315" r:id="rId23"/>
    <p:sldId id="283" r:id="rId24"/>
    <p:sldId id="284" r:id="rId25"/>
    <p:sldId id="285" r:id="rId26"/>
    <p:sldId id="288" r:id="rId27"/>
    <p:sldId id="289" r:id="rId28"/>
    <p:sldId id="290" r:id="rId29"/>
    <p:sldId id="292" r:id="rId30"/>
    <p:sldId id="293" r:id="rId31"/>
    <p:sldId id="295" r:id="rId32"/>
    <p:sldId id="299" r:id="rId33"/>
    <p:sldId id="300" r:id="rId34"/>
    <p:sldId id="301" r:id="rId35"/>
    <p:sldId id="303" r:id="rId36"/>
    <p:sldId id="316" r:id="rId37"/>
    <p:sldId id="317" r:id="rId38"/>
    <p:sldId id="318" r:id="rId39"/>
    <p:sldId id="307" r:id="rId4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3" autoAdjust="0"/>
    <p:restoredTop sz="94660"/>
  </p:normalViewPr>
  <p:slideViewPr>
    <p:cSldViewPr>
      <p:cViewPr varScale="1">
        <p:scale>
          <a:sx n="117" d="100"/>
          <a:sy n="117" d="100"/>
        </p:scale>
        <p:origin x="-146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27.08.2024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27.08.2024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27.08.2024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27.08.2024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#bookmark24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1613705269_15-p-rossiiskie-foni-dlya-prezentatsii-16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2000" contrast="4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9532" y="1124744"/>
            <a:ext cx="8424936" cy="1109985"/>
          </a:xfrm>
        </p:spPr>
        <p:txBody>
          <a:bodyPr>
            <a:noAutofit/>
          </a:bodyPr>
          <a:lstStyle/>
          <a:p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Публичный доклад начальника управления образования администрации</a:t>
            </a:r>
            <a:b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Чагодощенского муниципального округа Вологодской области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71600" y="2204864"/>
            <a:ext cx="7632848" cy="1752600"/>
          </a:xfrm>
        </p:spPr>
        <p:txBody>
          <a:bodyPr>
            <a:normAutofit/>
          </a:bodyPr>
          <a:lstStyle/>
          <a:p>
            <a:pPr lvl="0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</a:t>
            </a: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образования: </a:t>
            </a:r>
          </a:p>
          <a:p>
            <a:pPr lvl="0"/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актуальные результаты, главные стратегии, новые 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ориентиры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4211960" y="4581128"/>
            <a:ext cx="4672608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6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Пушкина Наталья Валентиновна</a:t>
            </a:r>
            <a:r>
              <a:rPr lang="ru-RU" sz="16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16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начальник 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16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управления образования администрации 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16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Чагодощенского муниципального округа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159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1613513130_9-p-fon-dlya-prezentatsii-na-patrioticheskuyu-9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12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83568" y="404664"/>
            <a:ext cx="799288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dirty="0">
                <a:solidFill>
                  <a:srgbClr val="FF0000"/>
                </a:solidFill>
              </a:rPr>
              <a:t>Независимая оценка качества образования  способствует получению достоверных  и объективных результатов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1556792"/>
            <a:ext cx="82809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/>
              <a:t>	</a:t>
            </a:r>
            <a:endParaRPr lang="ru-RU" sz="2400" dirty="0" smtClean="0"/>
          </a:p>
        </p:txBody>
      </p:sp>
      <p:sp>
        <p:nvSpPr>
          <p:cNvPr id="2" name="Прямоугольник 1"/>
          <p:cNvSpPr/>
          <p:nvPr/>
        </p:nvSpPr>
        <p:spPr>
          <a:xfrm>
            <a:off x="353536" y="1092624"/>
            <a:ext cx="8424936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500" dirty="0" smtClean="0"/>
              <a:t>	</a:t>
            </a:r>
            <a:endParaRPr lang="ru-RU" sz="1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11560" y="2492896"/>
            <a:ext cx="8310928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По </a:t>
            </a:r>
            <a:r>
              <a:rPr lang="ru-RU" sz="2400" dirty="0"/>
              <a:t>итогам экзаменационной </a:t>
            </a:r>
            <a:r>
              <a:rPr lang="ru-RU" sz="2400" dirty="0" smtClean="0"/>
              <a:t>кампании - </a:t>
            </a:r>
            <a:r>
              <a:rPr lang="ru-RU" sz="2400" b="1" dirty="0" smtClean="0"/>
              <a:t>уменьшение</a:t>
            </a:r>
            <a:r>
              <a:rPr lang="ru-RU" sz="2400" dirty="0" smtClean="0"/>
              <a:t> </a:t>
            </a:r>
            <a:r>
              <a:rPr lang="ru-RU" sz="2400" dirty="0"/>
              <a:t>среднего балла в сравнении с </a:t>
            </a:r>
            <a:r>
              <a:rPr lang="ru-RU" sz="2400" dirty="0" smtClean="0"/>
              <a:t>2023 г</a:t>
            </a:r>
            <a:r>
              <a:rPr lang="ru-RU" sz="2400" dirty="0"/>
              <a:t>.:</a:t>
            </a:r>
          </a:p>
          <a:p>
            <a:r>
              <a:rPr lang="ru-RU" sz="2400" dirty="0"/>
              <a:t>-  на уровне округа по русскому языку, информатике, обществознанию, информатике, литературе.</a:t>
            </a:r>
          </a:p>
          <a:p>
            <a:r>
              <a:rPr lang="ru-RU" sz="2400" dirty="0"/>
              <a:t>- в МБОУ «Чагодская СОШ» по  русскому языку, обществознанию, информатике.</a:t>
            </a:r>
          </a:p>
          <a:p>
            <a:r>
              <a:rPr lang="ru-RU" sz="2400" dirty="0"/>
              <a:t>- в МБОУ «Сазоновская СОШ» по русскому языку, истории, обществознанию, информатике, </a:t>
            </a:r>
            <a:r>
              <a:rPr lang="ru-RU" sz="2400" dirty="0" smtClean="0"/>
              <a:t>литературе</a:t>
            </a:r>
            <a:endParaRPr lang="ru-RU" sz="2400" dirty="0"/>
          </a:p>
          <a:p>
            <a:endParaRPr lang="ru-RU" sz="2400" dirty="0"/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556617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1613513130_9-p-fon-dlya-prezentatsii-na-patrioticheskuyu-9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12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67544" y="1556792"/>
            <a:ext cx="82809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/>
              <a:t>	</a:t>
            </a:r>
            <a:endParaRPr lang="ru-RU" sz="2400" dirty="0" smtClean="0"/>
          </a:p>
        </p:txBody>
      </p:sp>
      <p:sp>
        <p:nvSpPr>
          <p:cNvPr id="2" name="Прямоугольник 1"/>
          <p:cNvSpPr/>
          <p:nvPr/>
        </p:nvSpPr>
        <p:spPr>
          <a:xfrm>
            <a:off x="353536" y="1092624"/>
            <a:ext cx="8424936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500" dirty="0" smtClean="0"/>
              <a:t>	</a:t>
            </a:r>
            <a:endParaRPr lang="ru-RU" sz="1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697051"/>
            <a:ext cx="8310928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У</a:t>
            </a:r>
            <a:r>
              <a:rPr lang="ru-RU" sz="2400" b="1" dirty="0" smtClean="0"/>
              <a:t>величение</a:t>
            </a:r>
            <a:r>
              <a:rPr lang="ru-RU" sz="2400" dirty="0" smtClean="0"/>
              <a:t> </a:t>
            </a:r>
            <a:r>
              <a:rPr lang="ru-RU" sz="2400" dirty="0"/>
              <a:t>среднего балла в сравнении с 2023г.:</a:t>
            </a:r>
          </a:p>
          <a:p>
            <a:pPr marL="342900" indent="-342900">
              <a:buFontTx/>
              <a:buChar char="-"/>
            </a:pPr>
            <a:r>
              <a:rPr lang="ru-RU" sz="2400" dirty="0" smtClean="0"/>
              <a:t>на </a:t>
            </a:r>
            <a:r>
              <a:rPr lang="ru-RU" sz="2400" dirty="0"/>
              <a:t>уровне округа по математике, </a:t>
            </a:r>
            <a:endParaRPr lang="ru-RU" sz="2400" dirty="0" smtClean="0"/>
          </a:p>
          <a:p>
            <a:r>
              <a:rPr lang="ru-RU" sz="2400" dirty="0" smtClean="0"/>
              <a:t>физике</a:t>
            </a:r>
            <a:r>
              <a:rPr lang="ru-RU" sz="2400" dirty="0"/>
              <a:t>, химии, биологии, географии, истории.</a:t>
            </a:r>
          </a:p>
          <a:p>
            <a:r>
              <a:rPr lang="ru-RU" sz="2400" dirty="0"/>
              <a:t>- в МБОУ «Чагодская СОШ» по  математике, химии, биологии, истории</a:t>
            </a:r>
          </a:p>
          <a:p>
            <a:r>
              <a:rPr lang="ru-RU" sz="2400" dirty="0"/>
              <a:t>- в МБОУ «Сазоновская СОШ» по   математике, физике, химии, биологии, географии.</a:t>
            </a:r>
          </a:p>
          <a:p>
            <a:r>
              <a:rPr lang="ru-RU" sz="2400" dirty="0"/>
              <a:t> </a:t>
            </a:r>
          </a:p>
          <a:p>
            <a:r>
              <a:rPr lang="ru-RU" sz="2400" b="1" dirty="0"/>
              <a:t>Анисимова Юлия</a:t>
            </a:r>
            <a:r>
              <a:rPr lang="ru-RU" sz="2400" dirty="0"/>
              <a:t>, выпускница </a:t>
            </a:r>
            <a:endParaRPr lang="ru-RU" sz="2400" dirty="0" smtClean="0"/>
          </a:p>
          <a:p>
            <a:r>
              <a:rPr lang="ru-RU" sz="2400" dirty="0" smtClean="0"/>
              <a:t>МБОУ </a:t>
            </a:r>
            <a:r>
              <a:rPr lang="ru-RU" sz="2400" dirty="0"/>
              <a:t>«Чагодская СОШ», </a:t>
            </a:r>
            <a:endParaRPr lang="ru-RU" sz="2400" dirty="0" smtClean="0"/>
          </a:p>
          <a:p>
            <a:r>
              <a:rPr lang="ru-RU" sz="2400" dirty="0" smtClean="0"/>
              <a:t>получила </a:t>
            </a:r>
            <a:r>
              <a:rPr lang="ru-RU" sz="2400" dirty="0"/>
              <a:t>100 баллов на ЕГЭ </a:t>
            </a:r>
            <a:endParaRPr lang="ru-RU" sz="2400" dirty="0" smtClean="0"/>
          </a:p>
          <a:p>
            <a:r>
              <a:rPr lang="ru-RU" sz="2400" dirty="0" smtClean="0"/>
              <a:t>по </a:t>
            </a:r>
            <a:r>
              <a:rPr lang="ru-RU" sz="2400" dirty="0"/>
              <a:t>математике </a:t>
            </a:r>
            <a:endParaRPr lang="ru-RU" sz="2400" dirty="0" smtClean="0"/>
          </a:p>
          <a:p>
            <a:r>
              <a:rPr lang="ru-RU" sz="2400" dirty="0" smtClean="0"/>
              <a:t>(</a:t>
            </a:r>
            <a:r>
              <a:rPr lang="ru-RU" sz="2400" dirty="0"/>
              <a:t>учитель Филиппова Л.А.).  </a:t>
            </a:r>
          </a:p>
          <a:p>
            <a:r>
              <a:rPr lang="ru-RU" sz="2400" dirty="0"/>
              <a:t> </a:t>
            </a:r>
          </a:p>
          <a:p>
            <a:endParaRPr lang="ru-RU" sz="2400" dirty="0"/>
          </a:p>
          <a:p>
            <a:endParaRPr lang="ru-RU" sz="2000" dirty="0"/>
          </a:p>
        </p:txBody>
      </p:sp>
      <p:pic>
        <p:nvPicPr>
          <p:cNvPr id="3074" name="Picture 2" descr="C:\Users\user\Desktop\edsUM0Uhyc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2996952"/>
            <a:ext cx="3096344" cy="3425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7977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1613513130_9-p-fon-dlya-prezentatsii-na-patrioticheskuyu-9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12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67544" y="1556792"/>
            <a:ext cx="82809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/>
              <a:t>	</a:t>
            </a:r>
            <a:endParaRPr lang="ru-RU" sz="2400" dirty="0" smtClean="0"/>
          </a:p>
        </p:txBody>
      </p:sp>
      <p:sp>
        <p:nvSpPr>
          <p:cNvPr id="2" name="Прямоугольник 1"/>
          <p:cNvSpPr/>
          <p:nvPr/>
        </p:nvSpPr>
        <p:spPr>
          <a:xfrm>
            <a:off x="353536" y="1092624"/>
            <a:ext cx="8424936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500" dirty="0" smtClean="0"/>
              <a:t>	</a:t>
            </a:r>
            <a:endParaRPr lang="ru-RU" sz="1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697051"/>
            <a:ext cx="831092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/>
          </a:p>
          <a:p>
            <a:endParaRPr lang="ru-RU" sz="2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85632" y="448797"/>
            <a:ext cx="799288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dirty="0" smtClean="0">
                <a:solidFill>
                  <a:srgbClr val="FF0000"/>
                </a:solidFill>
              </a:rPr>
              <a:t>Проект «Поддержка школ с низкими результатами и в школах, функционирующих в неблагоприятных социальных условиях»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85632" y="3129349"/>
            <a:ext cx="839284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42900" algn="just">
              <a:spcAft>
                <a:spcPts val="0"/>
              </a:spcAft>
            </a:pP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МБОУ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«</a:t>
            </a:r>
            <a:r>
              <a:rPr lang="ru-RU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Чагодская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СОШ</a:t>
            </a: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» - участница проекта в 2024 году. </a:t>
            </a:r>
          </a:p>
          <a:p>
            <a:pPr indent="342900" algn="just">
              <a:spcAft>
                <a:spcPts val="0"/>
              </a:spcAft>
            </a:pP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Для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25 педагогов </a:t>
            </a: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школы разработаны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ИОМ, из них 13 завершили реализацию ИОМ (52</a:t>
            </a: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%)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4185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1613513130_9-p-fon-dlya-prezentatsii-na-patrioticheskuyu-9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12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67544" y="1556792"/>
            <a:ext cx="82809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/>
              <a:t>	</a:t>
            </a:r>
            <a:endParaRPr lang="ru-RU" sz="2400" dirty="0" smtClean="0"/>
          </a:p>
        </p:txBody>
      </p:sp>
      <p:sp>
        <p:nvSpPr>
          <p:cNvPr id="2" name="Прямоугольник 1"/>
          <p:cNvSpPr/>
          <p:nvPr/>
        </p:nvSpPr>
        <p:spPr>
          <a:xfrm>
            <a:off x="353536" y="1092624"/>
            <a:ext cx="8424936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500" dirty="0" smtClean="0"/>
              <a:t>	</a:t>
            </a:r>
            <a:endParaRPr lang="ru-RU" sz="1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697051"/>
            <a:ext cx="831092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/>
          </a:p>
          <a:p>
            <a:endParaRPr lang="ru-RU" sz="2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85632" y="448797"/>
            <a:ext cx="799288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dirty="0" smtClean="0">
                <a:solidFill>
                  <a:srgbClr val="FF0000"/>
                </a:solidFill>
              </a:rPr>
              <a:t>ВСЕРОССИЙСКАЯ ОЛИМПИАДА ШКОЛЬНИКОВ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4098" name="Picture 2" descr="C:\Users\user\Desktop\OQsFFY-5MZ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682" y="2018457"/>
            <a:ext cx="4718610" cy="3145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9031" y="1883267"/>
            <a:ext cx="3402694" cy="4401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2350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1613513130_9-p-fon-dlya-prezentatsii-na-patrioticheskuyu-9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12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67544" y="1556792"/>
            <a:ext cx="82809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/>
              <a:t>	</a:t>
            </a:r>
            <a:endParaRPr lang="ru-RU" sz="2400" dirty="0" smtClean="0"/>
          </a:p>
        </p:txBody>
      </p:sp>
      <p:sp>
        <p:nvSpPr>
          <p:cNvPr id="2" name="Прямоугольник 1"/>
          <p:cNvSpPr/>
          <p:nvPr/>
        </p:nvSpPr>
        <p:spPr>
          <a:xfrm>
            <a:off x="353536" y="1092624"/>
            <a:ext cx="8424936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500" dirty="0" smtClean="0"/>
              <a:t>	</a:t>
            </a:r>
            <a:endParaRPr lang="ru-RU" sz="1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697051"/>
            <a:ext cx="831092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/>
          </a:p>
          <a:p>
            <a:endParaRPr lang="ru-RU" sz="2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85632" y="448797"/>
            <a:ext cx="79928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dirty="0" smtClean="0">
                <a:solidFill>
                  <a:srgbClr val="FF0000"/>
                </a:solidFill>
              </a:rPr>
              <a:t>ОЛИМПИАДНОЕ ДВИЖЕНИЕ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4142" y="1200762"/>
            <a:ext cx="4169951" cy="510783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131" y="1200762"/>
            <a:ext cx="3830873" cy="5107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499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1613513130_9-p-fon-dlya-prezentatsii-na-patrioticheskuyu-9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12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67544" y="1556792"/>
            <a:ext cx="82809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/>
              <a:t>	</a:t>
            </a:r>
            <a:endParaRPr lang="ru-RU" sz="2400" dirty="0" smtClean="0"/>
          </a:p>
        </p:txBody>
      </p:sp>
      <p:sp>
        <p:nvSpPr>
          <p:cNvPr id="2" name="Прямоугольник 1"/>
          <p:cNvSpPr/>
          <p:nvPr/>
        </p:nvSpPr>
        <p:spPr>
          <a:xfrm>
            <a:off x="353536" y="1092624"/>
            <a:ext cx="8424936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500" dirty="0" smtClean="0"/>
              <a:t>	</a:t>
            </a:r>
            <a:endParaRPr lang="ru-RU" sz="1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697051"/>
            <a:ext cx="831092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/>
          </a:p>
          <a:p>
            <a:endParaRPr lang="ru-RU" sz="2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85632" y="448797"/>
            <a:ext cx="799288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</a:rPr>
              <a:t>Участие  в областных конкурсах и мероприятиях</a:t>
            </a:r>
          </a:p>
        </p:txBody>
      </p:sp>
      <p:pic>
        <p:nvPicPr>
          <p:cNvPr id="6146" name="Picture 2" descr="C:\Users\user\Desktop\kbyN_RSTC7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5676" y="1757017"/>
            <a:ext cx="3458732" cy="4611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C:\Users\user\Desktop\d7jDf1eUNy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8705" y="1692089"/>
            <a:ext cx="3181606" cy="4769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2547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1613513130_9-p-fon-dlya-prezentatsii-na-patrioticheskuyu-9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12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67544" y="1556792"/>
            <a:ext cx="82809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/>
              <a:t>	</a:t>
            </a:r>
            <a:endParaRPr lang="ru-RU" sz="2400" dirty="0" smtClean="0"/>
          </a:p>
        </p:txBody>
      </p:sp>
      <p:sp>
        <p:nvSpPr>
          <p:cNvPr id="2" name="Прямоугольник 1"/>
          <p:cNvSpPr/>
          <p:nvPr/>
        </p:nvSpPr>
        <p:spPr>
          <a:xfrm>
            <a:off x="353536" y="1092624"/>
            <a:ext cx="8424936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500" dirty="0" smtClean="0"/>
              <a:t>	</a:t>
            </a:r>
            <a:endParaRPr lang="ru-RU" sz="1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697051"/>
            <a:ext cx="831092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/>
          </a:p>
          <a:p>
            <a:endParaRPr lang="ru-RU" sz="2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85632" y="448797"/>
            <a:ext cx="799288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</a:rPr>
              <a:t>Участие  в областных конкурсах и мероприятиях</a:t>
            </a:r>
          </a:p>
        </p:txBody>
      </p:sp>
      <p:pic>
        <p:nvPicPr>
          <p:cNvPr id="10" name="Picture 2" descr="C:\Users\user\Desktop\s0HxWbR8snk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616315"/>
            <a:ext cx="3511008" cy="4681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C:\Users\user\Desktop\SA15XBN3Rhk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59" y="1531502"/>
            <a:ext cx="3456384" cy="4608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9646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1613513130_9-p-fon-dlya-prezentatsii-na-patrioticheskuyu-9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12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67544" y="1556792"/>
            <a:ext cx="82809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/>
              <a:t>	</a:t>
            </a:r>
            <a:endParaRPr lang="ru-RU" sz="2400" dirty="0" smtClean="0"/>
          </a:p>
        </p:txBody>
      </p:sp>
      <p:sp>
        <p:nvSpPr>
          <p:cNvPr id="2" name="Прямоугольник 1"/>
          <p:cNvSpPr/>
          <p:nvPr/>
        </p:nvSpPr>
        <p:spPr>
          <a:xfrm>
            <a:off x="353536" y="1092624"/>
            <a:ext cx="8424936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500" dirty="0" smtClean="0"/>
              <a:t>	</a:t>
            </a:r>
            <a:endParaRPr lang="ru-RU" sz="1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697051"/>
            <a:ext cx="831092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/>
          </a:p>
          <a:p>
            <a:endParaRPr lang="ru-RU" sz="2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85632" y="448797"/>
            <a:ext cx="799288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</a:rPr>
              <a:t>Участие  в областных конкурсах и мероприятиях</a:t>
            </a:r>
          </a:p>
          <a:p>
            <a:pPr lvl="0" algn="ctr"/>
            <a:r>
              <a:rPr lang="ru-RU" sz="3200" b="1" dirty="0" smtClean="0">
                <a:solidFill>
                  <a:srgbClr val="FF0000"/>
                </a:solidFill>
              </a:rPr>
              <a:t> 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12" name="Picture 3" descr="C:\Users\user\Desktop\u2PP2GaVRn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0924" y="1460359"/>
            <a:ext cx="4016646" cy="3747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645" y="1582170"/>
            <a:ext cx="3176847" cy="4235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442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1613513130_9-p-fon-dlya-prezentatsii-na-patrioticheskuyu-9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12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67544" y="1556792"/>
            <a:ext cx="82809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/>
              <a:t>	</a:t>
            </a:r>
            <a:endParaRPr lang="ru-RU" sz="2400" dirty="0" smtClean="0"/>
          </a:p>
        </p:txBody>
      </p:sp>
      <p:sp>
        <p:nvSpPr>
          <p:cNvPr id="2" name="Прямоугольник 1"/>
          <p:cNvSpPr/>
          <p:nvPr/>
        </p:nvSpPr>
        <p:spPr>
          <a:xfrm>
            <a:off x="353536" y="1092624"/>
            <a:ext cx="8424936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500" dirty="0" smtClean="0"/>
              <a:t>	</a:t>
            </a:r>
            <a:endParaRPr lang="ru-RU" sz="1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697051"/>
            <a:ext cx="831092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/>
          </a:p>
          <a:p>
            <a:endParaRPr lang="ru-RU" sz="2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85632" y="448797"/>
            <a:ext cx="799288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</a:rPr>
              <a:t>Участие  в областных конкурсах и мероприятиях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155" y="1526015"/>
            <a:ext cx="4290849" cy="321813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2135" y="3446140"/>
            <a:ext cx="4679990" cy="3120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0878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1613513130_9-p-fon-dlya-prezentatsii-na-patrioticheskuyu-9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12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53536" y="1092624"/>
            <a:ext cx="8424936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500" dirty="0" smtClean="0"/>
              <a:t>	</a:t>
            </a:r>
            <a:endParaRPr lang="ru-RU" sz="1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697051"/>
            <a:ext cx="831092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/>
          </a:p>
          <a:p>
            <a:endParaRPr lang="ru-RU" sz="2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85632" y="448797"/>
            <a:ext cx="799288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</a:rPr>
              <a:t>Реализация мероприятий по выявлению и сопровождению талантливых детей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51472" y="1916832"/>
            <a:ext cx="8096992" cy="51090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800" b="1" dirty="0"/>
              <a:t>9</a:t>
            </a:r>
            <a:r>
              <a:rPr lang="ru-RU" sz="2800" b="1" dirty="0" smtClean="0"/>
              <a:t>  </a:t>
            </a:r>
            <a:r>
              <a:rPr lang="ru-RU" sz="2800" dirty="0"/>
              <a:t>медалистов за </a:t>
            </a:r>
            <a:endParaRPr lang="ru-RU" sz="2800" dirty="0" smtClean="0"/>
          </a:p>
          <a:p>
            <a:r>
              <a:rPr lang="ru-RU" sz="2800" dirty="0" smtClean="0"/>
              <a:t>особые </a:t>
            </a:r>
            <a:r>
              <a:rPr lang="ru-RU" sz="2800" dirty="0"/>
              <a:t>успехи в учении </a:t>
            </a:r>
            <a:endParaRPr lang="ru-RU" sz="2800" dirty="0" smtClean="0"/>
          </a:p>
          <a:p>
            <a:r>
              <a:rPr lang="ru-RU" sz="2800" dirty="0" smtClean="0"/>
              <a:t>поощрены </a:t>
            </a:r>
            <a:r>
              <a:rPr lang="ru-RU" sz="2800" dirty="0"/>
              <a:t>ценными </a:t>
            </a:r>
            <a:endParaRPr lang="ru-RU" sz="2800" dirty="0" smtClean="0"/>
          </a:p>
          <a:p>
            <a:r>
              <a:rPr lang="ru-RU" sz="2800" dirty="0" smtClean="0"/>
              <a:t>подарками</a:t>
            </a:r>
            <a:endParaRPr lang="ru-RU" sz="2800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800" b="1" dirty="0"/>
              <a:t>15 </a:t>
            </a:r>
            <a:r>
              <a:rPr lang="ru-RU" sz="2800" dirty="0"/>
              <a:t>обучающихся школ, </a:t>
            </a:r>
            <a:endParaRPr lang="ru-RU" sz="2800" dirty="0" smtClean="0"/>
          </a:p>
          <a:p>
            <a:r>
              <a:rPr lang="ru-RU" sz="2800" dirty="0" smtClean="0"/>
              <a:t>проявивших  </a:t>
            </a:r>
            <a:r>
              <a:rPr lang="ru-RU" sz="2800" dirty="0"/>
              <a:t>особые </a:t>
            </a:r>
            <a:endParaRPr lang="ru-RU" sz="2800" dirty="0" smtClean="0"/>
          </a:p>
          <a:p>
            <a:r>
              <a:rPr lang="ru-RU" sz="2800" dirty="0" smtClean="0"/>
              <a:t>способности </a:t>
            </a:r>
            <a:r>
              <a:rPr lang="ru-RU" sz="2800" dirty="0"/>
              <a:t>в области </a:t>
            </a:r>
            <a:endParaRPr lang="ru-RU" sz="2800" dirty="0" smtClean="0"/>
          </a:p>
          <a:p>
            <a:r>
              <a:rPr lang="ru-RU" sz="2800" dirty="0" smtClean="0"/>
              <a:t>образования</a:t>
            </a:r>
            <a:r>
              <a:rPr lang="ru-RU" sz="2800" dirty="0"/>
              <a:t>, культуры, </a:t>
            </a:r>
            <a:endParaRPr lang="ru-RU" sz="2800" dirty="0" smtClean="0"/>
          </a:p>
          <a:p>
            <a:r>
              <a:rPr lang="ru-RU" sz="2800" dirty="0" smtClean="0"/>
              <a:t>творчества </a:t>
            </a:r>
            <a:r>
              <a:rPr lang="ru-RU" sz="2800" dirty="0"/>
              <a:t>и спорта, </a:t>
            </a:r>
            <a:endParaRPr lang="ru-RU" sz="2800" dirty="0" smtClean="0"/>
          </a:p>
          <a:p>
            <a:r>
              <a:rPr lang="ru-RU" sz="2800" dirty="0" smtClean="0"/>
              <a:t>получили </a:t>
            </a:r>
            <a:r>
              <a:rPr lang="ru-RU" sz="2800" dirty="0"/>
              <a:t>единовременные </a:t>
            </a:r>
            <a:endParaRPr lang="ru-RU" sz="2800" dirty="0" smtClean="0"/>
          </a:p>
          <a:p>
            <a:r>
              <a:rPr lang="ru-RU" sz="2800" dirty="0" smtClean="0"/>
              <a:t>вознаграждения </a:t>
            </a:r>
            <a:r>
              <a:rPr lang="ru-RU" sz="2800" dirty="0"/>
              <a:t>в размере 3 </a:t>
            </a:r>
            <a:r>
              <a:rPr lang="ru-RU" sz="2800" dirty="0" err="1"/>
              <a:t>тыс.руб</a:t>
            </a:r>
            <a:r>
              <a:rPr lang="ru-RU" sz="2800" dirty="0"/>
              <a:t>.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2404" y="1623625"/>
            <a:ext cx="4086344" cy="408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0397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1613513130_9-p-fon-dlya-prezentatsii-na-patrioticheskuyu-9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5192" y="620688"/>
            <a:ext cx="8229600" cy="561662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Национальная цель развития Российской Федерации на период до 2030 года и на перспективу 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до 2036 года: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/>
              <a:t>Реализация потенциала каждого человека, развитие его талантов, воспитание патриотичной и социально ответственной личности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63707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1613513130_9-p-fon-dlya-prezentatsii-na-patrioticheskuyu-9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997" y="-1118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67544" y="1556792"/>
            <a:ext cx="82809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/>
              <a:t>	</a:t>
            </a:r>
            <a:endParaRPr lang="ru-RU" sz="2400" dirty="0" smtClean="0"/>
          </a:p>
        </p:txBody>
      </p:sp>
      <p:sp>
        <p:nvSpPr>
          <p:cNvPr id="2" name="Прямоугольник 1"/>
          <p:cNvSpPr/>
          <p:nvPr/>
        </p:nvSpPr>
        <p:spPr>
          <a:xfrm>
            <a:off x="353536" y="1092624"/>
            <a:ext cx="8424936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500" dirty="0" smtClean="0"/>
              <a:t>	</a:t>
            </a:r>
            <a:endParaRPr lang="ru-RU" sz="1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697051"/>
            <a:ext cx="831092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/>
          </a:p>
          <a:p>
            <a:endParaRPr lang="ru-RU" sz="2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85632" y="448797"/>
            <a:ext cx="799288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</a:rPr>
              <a:t>Организация обучения лиц с ОВЗ. Психолого-педагогическое сопровождение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01074" y="1565228"/>
            <a:ext cx="4221934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000" dirty="0"/>
              <a:t>Всего в образовательных организациях обучалось 38 детей-инвалидов, из них в общеобразовательных учреждениях  28, в ДОУ – 8 , не охвачены ДОУ – </a:t>
            </a:r>
            <a:r>
              <a:rPr lang="ru-RU" sz="2000" b="1" dirty="0"/>
              <a:t>2</a:t>
            </a:r>
            <a:r>
              <a:rPr lang="ru-RU" sz="2000" dirty="0"/>
              <a:t> </a:t>
            </a:r>
            <a:r>
              <a:rPr lang="ru-RU" sz="2000" dirty="0" smtClean="0"/>
              <a:t>чел.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000" dirty="0" smtClean="0"/>
              <a:t>Для </a:t>
            </a:r>
            <a:r>
              <a:rPr lang="ru-RU" sz="2000" dirty="0"/>
              <a:t>27 (71%) детей данной категории на основании заключений ПМПК и МСЭ в течение года были реализованы  мероприятия, предусмотренные  индивидуальной программой реабилитации </a:t>
            </a:r>
            <a:r>
              <a:rPr lang="ru-RU" sz="2000" dirty="0" smtClean="0"/>
              <a:t>ребенка-инвалида</a:t>
            </a:r>
            <a:endParaRPr lang="ru-RU" sz="2000" dirty="0"/>
          </a:p>
        </p:txBody>
      </p:sp>
      <p:pic>
        <p:nvPicPr>
          <p:cNvPr id="16387" name="Picture 3" descr="C:\Users\user\Desktop\фото\ПМПК\av4au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5240" y="1526015"/>
            <a:ext cx="4064544" cy="4540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0855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1613513130_9-p-fon-dlya-prezentatsii-na-patrioticheskuyu-9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997" y="-1118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67544" y="1556792"/>
            <a:ext cx="82809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/>
              <a:t>	</a:t>
            </a:r>
            <a:endParaRPr lang="ru-RU" sz="2400" dirty="0" smtClean="0"/>
          </a:p>
        </p:txBody>
      </p:sp>
      <p:sp>
        <p:nvSpPr>
          <p:cNvPr id="2" name="Прямоугольник 1"/>
          <p:cNvSpPr/>
          <p:nvPr/>
        </p:nvSpPr>
        <p:spPr>
          <a:xfrm>
            <a:off x="353536" y="1092624"/>
            <a:ext cx="8424936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500" dirty="0" smtClean="0"/>
              <a:t>	</a:t>
            </a:r>
            <a:endParaRPr lang="ru-RU" sz="1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697051"/>
            <a:ext cx="831092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/>
          </a:p>
          <a:p>
            <a:endParaRPr lang="ru-RU" sz="2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85632" y="448797"/>
            <a:ext cx="799288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Организация профильного обучения в старших классах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01074" y="1565228"/>
            <a:ext cx="797744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800" dirty="0"/>
              <a:t>в 10 классах введен социально-экономический профиль с углубленным изучением математики и </a:t>
            </a:r>
            <a:r>
              <a:rPr lang="ru-RU" sz="2800" dirty="0" smtClean="0"/>
              <a:t>обществознания</a:t>
            </a:r>
          </a:p>
          <a:p>
            <a:endParaRPr lang="ru-RU" sz="2800" dirty="0" smtClean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800" dirty="0" smtClean="0"/>
              <a:t>в </a:t>
            </a:r>
            <a:r>
              <a:rPr lang="ru-RU" sz="2800" dirty="0"/>
              <a:t>11-х – универсальный (русский язык</a:t>
            </a:r>
            <a:r>
              <a:rPr lang="ru-RU" sz="2800" dirty="0" smtClean="0"/>
              <a:t>)</a:t>
            </a:r>
          </a:p>
          <a:p>
            <a:endParaRPr lang="ru-RU" sz="2800" dirty="0" smtClean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800" dirty="0"/>
              <a:t>с</a:t>
            </a:r>
            <a:r>
              <a:rPr lang="ru-RU" sz="2800" dirty="0" smtClean="0"/>
              <a:t> 01.09.24 г</a:t>
            </a:r>
            <a:r>
              <a:rPr lang="ru-RU" sz="2800" dirty="0"/>
              <a:t>. – ученики 10-х классов начнут обучение по технологическому профилю (математика и физика).</a:t>
            </a:r>
          </a:p>
        </p:txBody>
      </p:sp>
    </p:spTree>
    <p:extLst>
      <p:ext uri="{BB962C8B-B14F-4D97-AF65-F5344CB8AC3E}">
        <p14:creationId xmlns:p14="http://schemas.microsoft.com/office/powerpoint/2010/main" val="3970094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 descr="C:\Users\user\Desktop\1613513130_9-p-fon-dlya-prezentatsii-na-patrioticheskuyu-9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79" y="-4201"/>
            <a:ext cx="9118121" cy="683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Заголовок 14"/>
          <p:cNvSpPr>
            <a:spLocks noGrp="1"/>
          </p:cNvSpPr>
          <p:nvPr>
            <p:ph type="title"/>
          </p:nvPr>
        </p:nvSpPr>
        <p:spPr>
          <a:xfrm>
            <a:off x="611560" y="260648"/>
            <a:ext cx="821925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</a:rPr>
              <a:t>Реализация мероприятий, направленных на профессиональную ориентацию обучающихся</a:t>
            </a:r>
          </a:p>
        </p:txBody>
      </p:sp>
      <p:pic>
        <p:nvPicPr>
          <p:cNvPr id="1026" name="Picture 2" descr="https://sun9-15.userapi.com/impg/H0zS770SpM217kJG3vBHECMkDoNX7lqbNnmdHw/YHIagat0Mq4.jpg?size=2560x1920&amp;quality=95&amp;sign=87fe1c8f6b835c489c495fa9c45b270a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226604"/>
            <a:ext cx="3769568" cy="2827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9926" y="1209684"/>
            <a:ext cx="4086708" cy="306503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586" y="4149080"/>
            <a:ext cx="3707550" cy="247218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8545" y="4053780"/>
            <a:ext cx="3482957" cy="2612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2909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C:\Users\user\Desktop\1613513130_9-p-fon-dlya-prezentatsii-na-patrioticheskuyu-9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Заголовок 14"/>
          <p:cNvSpPr txBox="1">
            <a:spLocks/>
          </p:cNvSpPr>
          <p:nvPr/>
        </p:nvSpPr>
        <p:spPr>
          <a:xfrm>
            <a:off x="934746" y="550420"/>
            <a:ext cx="7467600" cy="581697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3600" b="1" dirty="0" smtClean="0">
                <a:solidFill>
                  <a:srgbClr val="FF0000"/>
                </a:solidFill>
              </a:rPr>
              <a:t>ЗАДАЧИ:</a:t>
            </a:r>
          </a:p>
          <a:p>
            <a:pPr algn="l"/>
            <a:endParaRPr lang="ru-RU" sz="2400" dirty="0" smtClean="0"/>
          </a:p>
          <a:p>
            <a:pPr marL="171450" lvl="0" indent="-171450" algn="just">
              <a:buFont typeface="Arial" panose="020B0604020202020204" pitchFamily="34" charset="0"/>
              <a:buChar char="•"/>
            </a:pPr>
            <a:r>
              <a:rPr lang="ru-RU" sz="2400" dirty="0"/>
              <a:t>Расширить практику заключения целевых договоров (не менее 20% от количества выпускников 11-х </a:t>
            </a:r>
            <a:r>
              <a:rPr lang="ru-RU" sz="2400" dirty="0" err="1"/>
              <a:t>кл</a:t>
            </a:r>
            <a:r>
              <a:rPr lang="ru-RU" sz="2400" dirty="0" smtClean="0"/>
              <a:t>.)</a:t>
            </a:r>
          </a:p>
          <a:p>
            <a:pPr lvl="0" algn="just"/>
            <a:endParaRPr lang="ru-RU" sz="2400" dirty="0" smtClean="0"/>
          </a:p>
          <a:p>
            <a:pPr marL="171450" lvl="0" indent="-171450" algn="just">
              <a:buFont typeface="Arial" panose="020B0604020202020204" pitchFamily="34" charset="0"/>
              <a:buChar char="•"/>
            </a:pPr>
            <a:r>
              <a:rPr lang="ru-RU" sz="2400" dirty="0" smtClean="0"/>
              <a:t>Обеспечить </a:t>
            </a:r>
            <a:r>
              <a:rPr lang="ru-RU" sz="2400" dirty="0"/>
              <a:t>возможность заключения целевых договоров на основе системной </a:t>
            </a:r>
            <a:r>
              <a:rPr lang="ru-RU" sz="2400" dirty="0" err="1"/>
              <a:t>профориентационной</a:t>
            </a:r>
            <a:r>
              <a:rPr lang="ru-RU" sz="2400" dirty="0"/>
              <a:t> </a:t>
            </a:r>
            <a:r>
              <a:rPr lang="ru-RU" sz="2400" dirty="0" smtClean="0"/>
              <a:t>работы</a:t>
            </a:r>
          </a:p>
          <a:p>
            <a:pPr lvl="0" algn="just"/>
            <a:endParaRPr lang="ru-RU" sz="2400" dirty="0" smtClean="0"/>
          </a:p>
          <a:p>
            <a:pPr marL="171450" lvl="0" indent="-171450" algn="just">
              <a:buFont typeface="Arial" panose="020B0604020202020204" pitchFamily="34" charset="0"/>
              <a:buChar char="•"/>
            </a:pPr>
            <a:r>
              <a:rPr lang="ru-RU" sz="2400" dirty="0" smtClean="0"/>
              <a:t>Организовать </a:t>
            </a:r>
            <a:r>
              <a:rPr lang="ru-RU" sz="2400" dirty="0"/>
              <a:t>отбор талантливых и мотивированных на профессию педагога школьников с высоким творческим потенциалом и обеспечить их сопровождение вплоть до поступления в педагогический колледж или ВУЗ, способствуя затем  их возвращению  в </a:t>
            </a:r>
            <a:r>
              <a:rPr lang="ru-RU" sz="2400" dirty="0" err="1"/>
              <a:t>Чагодощенский</a:t>
            </a:r>
            <a:r>
              <a:rPr lang="ru-RU" sz="2400" dirty="0"/>
              <a:t> </a:t>
            </a:r>
            <a:r>
              <a:rPr lang="ru-RU" sz="2400" dirty="0" smtClean="0"/>
              <a:t>округ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55209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C:\Users\user\Desktop\1613513130_9-p-fon-dlya-prezentatsii-na-patrioticheskuyu-9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997" y="-1118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Заголовок 14"/>
          <p:cNvSpPr txBox="1">
            <a:spLocks/>
          </p:cNvSpPr>
          <p:nvPr/>
        </p:nvSpPr>
        <p:spPr>
          <a:xfrm>
            <a:off x="934746" y="548680"/>
            <a:ext cx="7467600" cy="1077218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>
                <a:solidFill>
                  <a:srgbClr val="FF0000"/>
                </a:solidFill>
              </a:rPr>
              <a:t>Профилактика преступлений и правонарушений несовершеннолетних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40778" y="1916832"/>
            <a:ext cx="7776864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/>
              <a:t>Общее количество обучающихся, состоящих на различных видах учета составляет </a:t>
            </a:r>
            <a:r>
              <a:rPr lang="ru-RU" b="1" dirty="0" smtClean="0"/>
              <a:t>12 </a:t>
            </a:r>
            <a:r>
              <a:rPr lang="ru-RU" b="1" dirty="0"/>
              <a:t>ч</a:t>
            </a:r>
            <a:r>
              <a:rPr lang="ru-RU" dirty="0"/>
              <a:t> </a:t>
            </a:r>
            <a:r>
              <a:rPr lang="ru-RU" dirty="0" smtClean="0"/>
              <a:t>(0,9% </a:t>
            </a:r>
            <a:r>
              <a:rPr lang="ru-RU" dirty="0"/>
              <a:t>от общего количества </a:t>
            </a:r>
            <a:r>
              <a:rPr lang="ru-RU" dirty="0" smtClean="0"/>
              <a:t>обучающихся.</a:t>
            </a:r>
            <a:endParaRPr lang="ru-RU" dirty="0"/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ru-RU" dirty="0" smtClean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/>
              <a:t> С 1 сентября 2022 года в школах округа успешно  реализуется  масштабный проект – цикл внеурочных занятий «Разговоры о важном». Центральными темами «Разговоров о важном» стали вопросы патриотизма и гражданского воспитания, исторического </a:t>
            </a:r>
            <a:r>
              <a:rPr lang="ru-RU" dirty="0" smtClean="0"/>
              <a:t>просвещения</a:t>
            </a:r>
          </a:p>
          <a:p>
            <a:endParaRPr lang="ru-RU" dirty="0" smtClean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 smtClean="0"/>
              <a:t>Использование материалов </a:t>
            </a:r>
            <a:r>
              <a:rPr lang="ru-RU" dirty="0"/>
              <a:t>проекта «</a:t>
            </a:r>
            <a:r>
              <a:rPr lang="ru-RU" dirty="0" err="1"/>
              <a:t>Киноуроки</a:t>
            </a:r>
            <a:r>
              <a:rPr lang="ru-RU" dirty="0"/>
              <a:t> в школах России</a:t>
            </a:r>
            <a:r>
              <a:rPr lang="ru-RU" dirty="0" smtClean="0"/>
              <a:t>»</a:t>
            </a:r>
          </a:p>
          <a:p>
            <a:endParaRPr lang="ru-RU" dirty="0" smtClean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 smtClean="0"/>
              <a:t>Введение с </a:t>
            </a:r>
            <a:r>
              <a:rPr lang="ru-RU" dirty="0"/>
              <a:t>1 сентября  в рамках </a:t>
            </a:r>
            <a:r>
              <a:rPr lang="ru-RU" dirty="0" smtClean="0"/>
              <a:t>«Разговоров </a:t>
            </a:r>
            <a:r>
              <a:rPr lang="ru-RU" dirty="0"/>
              <a:t>о важном» </a:t>
            </a:r>
            <a:r>
              <a:rPr lang="ru-RU" dirty="0" smtClean="0"/>
              <a:t>курса </a:t>
            </a:r>
            <a:r>
              <a:rPr lang="ru-RU" dirty="0"/>
              <a:t>«</a:t>
            </a:r>
            <a:r>
              <a:rPr lang="ru-RU" dirty="0" err="1"/>
              <a:t>семьеведенение</a:t>
            </a:r>
            <a:r>
              <a:rPr lang="ru-RU" dirty="0"/>
              <a:t>» для учеников старших классов, </a:t>
            </a:r>
            <a:r>
              <a:rPr lang="ru-RU" dirty="0" smtClean="0"/>
              <a:t>направленного </a:t>
            </a:r>
            <a:r>
              <a:rPr lang="ru-RU" dirty="0"/>
              <a:t>на формирование правильных семейных ценностей </a:t>
            </a:r>
          </a:p>
        </p:txBody>
      </p:sp>
    </p:spTree>
    <p:extLst>
      <p:ext uri="{BB962C8B-B14F-4D97-AF65-F5344CB8AC3E}">
        <p14:creationId xmlns:p14="http://schemas.microsoft.com/office/powerpoint/2010/main" val="2237109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C:\Users\user\Desktop\1613513130_9-p-fon-dlya-prezentatsii-na-patrioticheskuyu-9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997" y="-1118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Заголовок 14"/>
          <p:cNvSpPr txBox="1">
            <a:spLocks/>
          </p:cNvSpPr>
          <p:nvPr/>
        </p:nvSpPr>
        <p:spPr>
          <a:xfrm>
            <a:off x="934746" y="548680"/>
            <a:ext cx="7467600" cy="1077218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>
                <a:solidFill>
                  <a:srgbClr val="FF0000"/>
                </a:solidFill>
              </a:rPr>
              <a:t>Реализация дополнительных общеобразовательных программ </a:t>
            </a:r>
            <a:endParaRPr lang="ru-RU" sz="3200" dirty="0">
              <a:solidFill>
                <a:srgbClr val="FF000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5714849"/>
              </p:ext>
            </p:extLst>
          </p:nvPr>
        </p:nvGraphicFramePr>
        <p:xfrm>
          <a:off x="323527" y="2492897"/>
          <a:ext cx="8568952" cy="3707133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19521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8763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95219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58847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58847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450289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Показатель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Всего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0170" marR="90170" marT="46990" marB="46990" anchor="ctr"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Образование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484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Учреждения дополнительного образования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0170" marR="90170" marT="46990" marB="4699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Детские сады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0170" marR="90170" marT="46990" marB="4699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Школы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0170" marR="90170" marT="46990" marB="4699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504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Количество организаций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504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Количество программ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108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40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36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32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502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Количество детей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1395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877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185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799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783722" y="1733620"/>
            <a:ext cx="793480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Организации, реализующие дополнительные общеобразовательные программы</a:t>
            </a:r>
            <a:endParaRPr kumimoji="0" lang="ru-RU" alt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в 2023-2024 учебном году</a:t>
            </a:r>
            <a:endParaRPr kumimoji="0" lang="ru-RU" alt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5751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C:\Users\user\Desktop\1613513130_9-p-fon-dlya-prezentatsii-na-patrioticheskuyu-9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997" y="-1118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Заголовок 14"/>
          <p:cNvSpPr txBox="1">
            <a:spLocks/>
          </p:cNvSpPr>
          <p:nvPr/>
        </p:nvSpPr>
        <p:spPr>
          <a:xfrm>
            <a:off x="934746" y="548680"/>
            <a:ext cx="7467600" cy="1077218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>
                <a:solidFill>
                  <a:srgbClr val="FF0000"/>
                </a:solidFill>
              </a:rPr>
              <a:t>Реализация дополнительных общеобразовательных программ </a:t>
            </a:r>
            <a:endParaRPr lang="ru-RU" sz="3200" dirty="0">
              <a:solidFill>
                <a:srgbClr val="FF0000"/>
              </a:solidFill>
            </a:endParaRPr>
          </a:p>
        </p:txBody>
      </p:sp>
      <p:pic>
        <p:nvPicPr>
          <p:cNvPr id="8" name="Рисунок 7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632" y="1628800"/>
            <a:ext cx="4193263" cy="32310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8024" y="1730623"/>
            <a:ext cx="3888432" cy="47694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643884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C:\Users\user\Desktop\1613513130_9-p-fon-dlya-prezentatsii-na-patrioticheskuyu-9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Заголовок 14"/>
          <p:cNvSpPr txBox="1">
            <a:spLocks/>
          </p:cNvSpPr>
          <p:nvPr/>
        </p:nvSpPr>
        <p:spPr>
          <a:xfrm>
            <a:off x="934746" y="394790"/>
            <a:ext cx="7467600" cy="138499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>
                <a:solidFill>
                  <a:srgbClr val="FF0000"/>
                </a:solidFill>
              </a:rPr>
              <a:t>Организация краткосрочных программ в каникулярное время, организация летнего отдыха</a:t>
            </a:r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0438" y="1876538"/>
            <a:ext cx="6185898" cy="4639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1813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C:\Users\user\Desktop\1613513130_9-p-fon-dlya-prezentatsii-na-patrioticheskuyu-9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609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Заголовок 14"/>
          <p:cNvSpPr txBox="1">
            <a:spLocks/>
          </p:cNvSpPr>
          <p:nvPr/>
        </p:nvSpPr>
        <p:spPr>
          <a:xfrm>
            <a:off x="934746" y="502512"/>
            <a:ext cx="7467600" cy="58477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1" algn="ctr">
              <a:spcBef>
                <a:spcPct val="0"/>
              </a:spcBef>
            </a:pPr>
            <a:r>
              <a:rPr lang="ru-RU" sz="3200" b="1" dirty="0">
                <a:solidFill>
                  <a:srgbClr val="FF0000"/>
                </a:solidFill>
              </a:rPr>
              <a:t>Реализация программ воспитания </a:t>
            </a:r>
            <a:endParaRPr lang="ru-RU" sz="3200" dirty="0">
              <a:solidFill>
                <a:srgbClr val="FF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453" y="1087287"/>
            <a:ext cx="4752528" cy="356439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3309464"/>
            <a:ext cx="4383850" cy="328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4803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C:\Users\user\Desktop\1613513130_9-p-fon-dlya-prezentatsii-na-patrioticheskuyu-9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609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Заголовок 14"/>
          <p:cNvSpPr txBox="1">
            <a:spLocks/>
          </p:cNvSpPr>
          <p:nvPr/>
        </p:nvSpPr>
        <p:spPr>
          <a:xfrm>
            <a:off x="934746" y="502512"/>
            <a:ext cx="7467600" cy="58477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1" algn="ctr">
              <a:spcBef>
                <a:spcPct val="0"/>
              </a:spcBef>
            </a:pPr>
            <a:r>
              <a:rPr lang="ru-RU" sz="3200" b="1" dirty="0">
                <a:solidFill>
                  <a:srgbClr val="FF0000"/>
                </a:solidFill>
              </a:rPr>
              <a:t>Кадровые </a:t>
            </a:r>
            <a:r>
              <a:rPr lang="ru-RU" sz="3200" b="1" dirty="0" smtClean="0">
                <a:solidFill>
                  <a:srgbClr val="FF0000"/>
                </a:solidFill>
              </a:rPr>
              <a:t>условия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39552" y="1107099"/>
            <a:ext cx="8136904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400" dirty="0"/>
              <a:t>В системе образования работает </a:t>
            </a:r>
            <a:r>
              <a:rPr lang="ru-RU" sz="2400" dirty="0" smtClean="0"/>
              <a:t>270 </a:t>
            </a:r>
            <a:r>
              <a:rPr lang="ru-RU" sz="2400" dirty="0"/>
              <a:t>человек, из них 153 педагогические работники (в </a:t>
            </a:r>
            <a:r>
              <a:rPr lang="ru-RU" sz="2400" dirty="0" smtClean="0"/>
              <a:t>школах - 102</a:t>
            </a:r>
            <a:r>
              <a:rPr lang="ru-RU" sz="2400" dirty="0"/>
              <a:t>, детских </a:t>
            </a:r>
            <a:r>
              <a:rPr lang="ru-RU" sz="2400" dirty="0" smtClean="0"/>
              <a:t>садах - 45 </a:t>
            </a:r>
            <a:r>
              <a:rPr lang="ru-RU" sz="2400" dirty="0"/>
              <a:t>и </a:t>
            </a:r>
            <a:r>
              <a:rPr lang="ru-RU" sz="2400" dirty="0" smtClean="0"/>
              <a:t>6 - дополнительного </a:t>
            </a:r>
            <a:r>
              <a:rPr lang="ru-RU" sz="2400" dirty="0"/>
              <a:t>образования</a:t>
            </a:r>
            <a:r>
              <a:rPr lang="ru-RU" sz="2400" dirty="0" smtClean="0"/>
              <a:t>)</a:t>
            </a:r>
          </a:p>
          <a:p>
            <a:endParaRPr lang="ru-RU" sz="2400" dirty="0" smtClean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400" dirty="0" smtClean="0"/>
              <a:t>Количество </a:t>
            </a:r>
            <a:r>
              <a:rPr lang="ru-RU" sz="2400" dirty="0"/>
              <a:t>педагогических работников в округе осталось на уровне прошлого года. </a:t>
            </a:r>
            <a:endParaRPr lang="ru-RU" sz="2400" dirty="0" smtClean="0"/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ru-RU" sz="2400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400" dirty="0" smtClean="0"/>
              <a:t>В </a:t>
            </a:r>
            <a:r>
              <a:rPr lang="ru-RU" sz="2400" dirty="0"/>
              <a:t>течение последних лет наметилась отрицательная тенденция по количеству педагогов имеющих первую и высшую квалификационную категорию – 100 педагогов (65%), без категории 26 (17%).</a:t>
            </a:r>
          </a:p>
        </p:txBody>
      </p:sp>
    </p:spTree>
    <p:extLst>
      <p:ext uri="{BB962C8B-B14F-4D97-AF65-F5344CB8AC3E}">
        <p14:creationId xmlns:p14="http://schemas.microsoft.com/office/powerpoint/2010/main" val="490179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1613513130_9-p-fon-dlya-prezentatsii-na-patrioticheskuyu-9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12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95511" y="308555"/>
            <a:ext cx="84969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ЦЕЛЕВЫЕ ПОКАЗАТЕЛИ </a:t>
            </a:r>
          </a:p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НАЦИОНАЛЬНОЙ ЦЕЛИ</a:t>
            </a:r>
            <a:r>
              <a:rPr lang="ru-RU" sz="3600" b="1" dirty="0">
                <a:solidFill>
                  <a:srgbClr val="FF0000"/>
                </a:solidFill>
              </a:rPr>
              <a:t> </a:t>
            </a: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1550868" y="3218568"/>
            <a:ext cx="4637208" cy="1584176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66840" y="1487762"/>
            <a:ext cx="4637208" cy="1584176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467544" y="1487762"/>
            <a:ext cx="4536504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/>
              <a:t>СОЗДАНИЕ</a:t>
            </a:r>
            <a:endParaRPr lang="ru-RU" sz="1400" dirty="0"/>
          </a:p>
          <a:p>
            <a:pPr algn="ctr"/>
            <a:r>
              <a:rPr lang="ru-RU" sz="1400" dirty="0"/>
              <a:t>к 2030 году условий для </a:t>
            </a:r>
            <a:r>
              <a:rPr lang="ru-RU" sz="1400" b="1" dirty="0"/>
              <a:t>воспитания гармонично развитой, патриотичной и социально ответственной личности</a:t>
            </a:r>
            <a:endParaRPr lang="ru-RU" sz="1400" dirty="0"/>
          </a:p>
          <a:p>
            <a:pPr algn="ctr"/>
            <a:r>
              <a:rPr lang="ru-RU" sz="1400" dirty="0"/>
              <a:t>на основе традиционных российских</a:t>
            </a:r>
          </a:p>
          <a:p>
            <a:pPr algn="ctr"/>
            <a:r>
              <a:rPr lang="ru-RU" sz="1400" dirty="0"/>
              <a:t>духовно нравственных и культурно</a:t>
            </a:r>
          </a:p>
          <a:p>
            <a:pPr algn="ctr"/>
            <a:r>
              <a:rPr lang="ru-RU" sz="1400" dirty="0"/>
              <a:t>исторических ценностей</a:t>
            </a:r>
          </a:p>
          <a:p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1550868" y="3218568"/>
            <a:ext cx="4533300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/>
              <a:t>ОБЕСПЕЧЕНИЕ</a:t>
            </a:r>
            <a:endParaRPr lang="ru-RU" sz="1400" dirty="0"/>
          </a:p>
          <a:p>
            <a:pPr algn="ctr"/>
            <a:r>
              <a:rPr lang="ru-RU" sz="1400" dirty="0"/>
              <a:t>к 2030 году функционирования</a:t>
            </a:r>
          </a:p>
          <a:p>
            <a:pPr algn="ctr"/>
            <a:r>
              <a:rPr lang="ru-RU" sz="1400" b="1" dirty="0"/>
              <a:t>эффективной системы </a:t>
            </a:r>
            <a:r>
              <a:rPr lang="ru-RU" sz="1400" b="1" dirty="0" smtClean="0"/>
              <a:t>выявления,</a:t>
            </a:r>
            <a:r>
              <a:rPr lang="ru-RU" sz="1400" dirty="0"/>
              <a:t> </a:t>
            </a:r>
            <a:r>
              <a:rPr lang="ru-RU" sz="1400" b="1" dirty="0" smtClean="0"/>
              <a:t>поддержки </a:t>
            </a:r>
            <a:r>
              <a:rPr lang="ru-RU" sz="1400" b="1" dirty="0"/>
              <a:t>и развития </a:t>
            </a:r>
            <a:r>
              <a:rPr lang="ru-RU" sz="1400" b="1" dirty="0" smtClean="0"/>
              <a:t>способностей</a:t>
            </a:r>
            <a:r>
              <a:rPr lang="ru-RU" sz="1400" dirty="0"/>
              <a:t> </a:t>
            </a:r>
            <a:r>
              <a:rPr lang="ru-RU" sz="1400" b="1" dirty="0" smtClean="0"/>
              <a:t>и </a:t>
            </a:r>
            <a:r>
              <a:rPr lang="ru-RU" sz="1400" b="1" dirty="0"/>
              <a:t>талантов детей и молодежи</a:t>
            </a:r>
            <a:r>
              <a:rPr lang="ru-RU" sz="1400" dirty="0"/>
              <a:t>,</a:t>
            </a:r>
          </a:p>
          <a:p>
            <a:pPr algn="ctr"/>
            <a:r>
              <a:rPr lang="ru-RU" sz="1400" dirty="0"/>
              <a:t>направленной на самоопределение</a:t>
            </a:r>
          </a:p>
          <a:p>
            <a:pPr algn="ctr"/>
            <a:r>
              <a:rPr lang="ru-RU" sz="1400" dirty="0"/>
              <a:t>и профессиональную ориентацию</a:t>
            </a:r>
          </a:p>
          <a:p>
            <a:pPr algn="ctr"/>
            <a:r>
              <a:rPr lang="ru-RU" sz="1400" dirty="0"/>
              <a:t>100% обучающихся</a:t>
            </a:r>
          </a:p>
          <a:p>
            <a:pPr algn="ctr"/>
            <a:endParaRPr lang="ru-RU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067944" y="4941168"/>
            <a:ext cx="4637208" cy="1584176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4171852" y="4980563"/>
            <a:ext cx="4533300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1400" b="1" dirty="0" smtClean="0"/>
          </a:p>
          <a:p>
            <a:pPr algn="ctr"/>
            <a:r>
              <a:rPr lang="ru-RU" sz="1400" b="1" dirty="0" smtClean="0"/>
              <a:t>ФОРМИРОВАНИЕ</a:t>
            </a:r>
            <a:endParaRPr lang="ru-RU" sz="1400" dirty="0"/>
          </a:p>
          <a:p>
            <a:pPr algn="ctr"/>
            <a:r>
              <a:rPr lang="ru-RU" sz="1400" dirty="0"/>
              <a:t>к 2030 году </a:t>
            </a:r>
            <a:r>
              <a:rPr lang="ru-RU" sz="1400" b="1" dirty="0"/>
              <a:t>современной системы</a:t>
            </a:r>
            <a:endParaRPr lang="ru-RU" sz="1400" dirty="0"/>
          </a:p>
          <a:p>
            <a:pPr algn="ctr"/>
            <a:r>
              <a:rPr lang="ru-RU" sz="1400" b="1" dirty="0"/>
              <a:t>профессионального развития</a:t>
            </a:r>
            <a:endParaRPr lang="ru-RU" sz="1400" dirty="0"/>
          </a:p>
          <a:p>
            <a:pPr algn="ctr"/>
            <a:r>
              <a:rPr lang="ru-RU" sz="1400" b="1" dirty="0"/>
              <a:t>педагогических работников для всех</a:t>
            </a:r>
            <a:endParaRPr lang="ru-RU" sz="1400" dirty="0"/>
          </a:p>
          <a:p>
            <a:pPr algn="ctr"/>
            <a:r>
              <a:rPr lang="ru-RU" sz="1400" b="1" dirty="0"/>
              <a:t>уровней образования</a:t>
            </a:r>
            <a:endParaRPr lang="ru-RU" sz="1400" dirty="0"/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5802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C:\Users\user\Desktop\1613513130_9-p-fon-dlya-prezentatsii-na-patrioticheskuyu-9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609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Заголовок 14"/>
          <p:cNvSpPr txBox="1">
            <a:spLocks/>
          </p:cNvSpPr>
          <p:nvPr/>
        </p:nvSpPr>
        <p:spPr>
          <a:xfrm>
            <a:off x="934746" y="317846"/>
            <a:ext cx="7467600" cy="95410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1" algn="ctr">
              <a:spcBef>
                <a:spcPct val="0"/>
              </a:spcBef>
            </a:pPr>
            <a:r>
              <a:rPr lang="ru-RU" sz="2800" b="1" dirty="0">
                <a:solidFill>
                  <a:srgbClr val="FF0000"/>
                </a:solidFill>
              </a:rPr>
              <a:t>М</a:t>
            </a:r>
            <a:r>
              <a:rPr lang="ru-RU" sz="2800" b="1" dirty="0" smtClean="0">
                <a:solidFill>
                  <a:srgbClr val="FF0000"/>
                </a:solidFill>
              </a:rPr>
              <a:t>униципальные </a:t>
            </a:r>
            <a:r>
              <a:rPr lang="ru-RU" sz="2800" b="1" dirty="0">
                <a:solidFill>
                  <a:srgbClr val="FF0000"/>
                </a:solidFill>
              </a:rPr>
              <a:t>конкурсы профессионального мастерства педагогов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7305" y="1264600"/>
            <a:ext cx="4048034" cy="399793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264600"/>
            <a:ext cx="4120242" cy="293567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3865183"/>
            <a:ext cx="4032448" cy="2794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3614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C:\Users\user\Desktop\1613513130_9-p-fon-dlya-prezentatsii-na-patrioticheskuyu-9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217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Заголовок 14"/>
          <p:cNvSpPr txBox="1">
            <a:spLocks/>
          </p:cNvSpPr>
          <p:nvPr/>
        </p:nvSpPr>
        <p:spPr>
          <a:xfrm>
            <a:off x="934746" y="256291"/>
            <a:ext cx="7467600" cy="1077218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1" algn="ctr">
              <a:spcBef>
                <a:spcPct val="0"/>
              </a:spcBef>
            </a:pPr>
            <a:r>
              <a:rPr lang="ru-RU" sz="3200" b="1" dirty="0">
                <a:solidFill>
                  <a:srgbClr val="FF0000"/>
                </a:solidFill>
              </a:rPr>
              <a:t>Основные направления кадровой работы</a:t>
            </a:r>
          </a:p>
        </p:txBody>
      </p:sp>
      <p:sp>
        <p:nvSpPr>
          <p:cNvPr id="2" name="AutoShape 2" descr="zXsZaeis0m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zXsZaeis0mE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588838" y="1362983"/>
            <a:ext cx="7991673" cy="5539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sz="2400" dirty="0"/>
              <a:t>Повышение эффективности и качества педагогической деятельности (организация и реализация адресной работы с педагогическими работниками, направленной на устранение профессиональных дефицитов</a:t>
            </a:r>
            <a:r>
              <a:rPr lang="ru-RU" sz="2400" dirty="0" smtClean="0"/>
              <a:t>);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endParaRPr lang="ru-RU" sz="2400" dirty="0"/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sz="2400" dirty="0" smtClean="0"/>
              <a:t>Создание </a:t>
            </a:r>
            <a:r>
              <a:rPr lang="ru-RU" sz="2400" dirty="0"/>
              <a:t>условий для успешной адаптации и полноценной самореализации молодых </a:t>
            </a:r>
            <a:r>
              <a:rPr lang="ru-RU" sz="2400" dirty="0" smtClean="0"/>
              <a:t>кадров;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endParaRPr lang="ru-RU" sz="2400" dirty="0"/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sz="2400" dirty="0" smtClean="0"/>
              <a:t>Организация </a:t>
            </a:r>
            <a:r>
              <a:rPr lang="ru-RU" sz="2400" dirty="0"/>
              <a:t>сетевых форм взаимодействия </a:t>
            </a:r>
            <a:r>
              <a:rPr lang="ru-RU" sz="2400" dirty="0" smtClean="0"/>
              <a:t>педагогов;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endParaRPr lang="ru-RU" sz="2400" dirty="0"/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sz="2400" dirty="0" smtClean="0"/>
              <a:t>Сопровождение </a:t>
            </a:r>
            <a:r>
              <a:rPr lang="ru-RU" sz="2400" dirty="0"/>
              <a:t>педагогических работников и управленческих кадров в повышении квалификации и непрерывном развитии их профессионального мастерства.</a:t>
            </a:r>
          </a:p>
          <a:p>
            <a:r>
              <a:rPr lang="ru-RU" b="1" dirty="0"/>
              <a:t> 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3895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C:\Users\user\Desktop\1613513130_9-p-fon-dlya-prezentatsii-na-patrioticheskuyu-9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73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Заголовок 14"/>
          <p:cNvSpPr txBox="1">
            <a:spLocks/>
          </p:cNvSpPr>
          <p:nvPr/>
        </p:nvSpPr>
        <p:spPr>
          <a:xfrm>
            <a:off x="934746" y="317846"/>
            <a:ext cx="7467600" cy="95410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>
                <a:solidFill>
                  <a:srgbClr val="FF0000"/>
                </a:solidFill>
              </a:rPr>
              <a:t>Финансовое обеспечение функционирования системы образования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2" name="AutoShape 2" descr="zXsZaeis0m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zXsZaeis0mE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7937561"/>
              </p:ext>
            </p:extLst>
          </p:nvPr>
        </p:nvGraphicFramePr>
        <p:xfrm>
          <a:off x="539551" y="1271955"/>
          <a:ext cx="8208912" cy="5238758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2262829">
                  <a:extLst>
                    <a:ext uri="{9D8B030D-6E8A-4147-A177-3AD203B41FA5}">
                      <a16:colId xmlns:a16="http://schemas.microsoft.com/office/drawing/2014/main" xmlns="" val="3702027540"/>
                    </a:ext>
                  </a:extLst>
                </a:gridCol>
                <a:gridCol w="1358025">
                  <a:extLst>
                    <a:ext uri="{9D8B030D-6E8A-4147-A177-3AD203B41FA5}">
                      <a16:colId xmlns:a16="http://schemas.microsoft.com/office/drawing/2014/main" xmlns="" val="1178539971"/>
                    </a:ext>
                  </a:extLst>
                </a:gridCol>
                <a:gridCol w="1622405">
                  <a:extLst>
                    <a:ext uri="{9D8B030D-6E8A-4147-A177-3AD203B41FA5}">
                      <a16:colId xmlns:a16="http://schemas.microsoft.com/office/drawing/2014/main" xmlns="" val="2885696428"/>
                    </a:ext>
                  </a:extLst>
                </a:gridCol>
                <a:gridCol w="1499248">
                  <a:extLst>
                    <a:ext uri="{9D8B030D-6E8A-4147-A177-3AD203B41FA5}">
                      <a16:colId xmlns:a16="http://schemas.microsoft.com/office/drawing/2014/main" xmlns="" val="466033921"/>
                    </a:ext>
                  </a:extLst>
                </a:gridCol>
                <a:gridCol w="1466405">
                  <a:extLst>
                    <a:ext uri="{9D8B030D-6E8A-4147-A177-3AD203B41FA5}">
                      <a16:colId xmlns:a16="http://schemas.microsoft.com/office/drawing/2014/main" xmlns="" val="4123097457"/>
                    </a:ext>
                  </a:extLst>
                </a:gridCol>
              </a:tblGrid>
              <a:tr h="75058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Категория работников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2020 год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202</a:t>
                      </a:r>
                      <a:r>
                        <a:rPr lang="en-US" sz="2000" dirty="0" smtClean="0">
                          <a:effectLst/>
                        </a:rPr>
                        <a:t>1</a:t>
                      </a:r>
                      <a:r>
                        <a:rPr lang="ru-RU" sz="2000" baseline="0" dirty="0" smtClean="0">
                          <a:effectLst/>
                        </a:rPr>
                        <a:t> год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202</a:t>
                      </a:r>
                      <a:r>
                        <a:rPr lang="en-US" sz="2000" dirty="0" smtClean="0">
                          <a:effectLst/>
                        </a:rPr>
                        <a:t>2</a:t>
                      </a:r>
                      <a:r>
                        <a:rPr lang="ru-RU" sz="2000" baseline="0" dirty="0" smtClean="0">
                          <a:effectLst/>
                        </a:rPr>
                        <a:t> год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</a:rPr>
                        <a:t>2023</a:t>
                      </a:r>
                      <a:r>
                        <a:rPr lang="ru-RU" sz="2000" baseline="0" dirty="0" smtClean="0">
                          <a:effectLst/>
                        </a:rPr>
                        <a:t> год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79069716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Все работники 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29367,08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32784,82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37806,56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40284,62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442334222"/>
                  </a:ext>
                </a:extLst>
              </a:tr>
              <a:tr h="21477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из них: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541761476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Руководители ОУ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47134,80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57679,29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56655,74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61648,61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987365280"/>
                  </a:ext>
                </a:extLst>
              </a:tr>
              <a:tr h="64208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Заместители руководителя, руководители обособленных структурных подразделений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37726,98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43457,95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48909,09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54795,21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847389967"/>
                  </a:ext>
                </a:extLst>
              </a:tr>
              <a:tr h="64208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Педагогические работники дошкольных образовательных учреждений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36050,06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37284,93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44511</a:t>
                      </a:r>
                      <a:r>
                        <a:rPr lang="ru-RU" sz="1600" dirty="0">
                          <a:effectLst/>
                        </a:rPr>
                        <a:t>,</a:t>
                      </a:r>
                      <a:r>
                        <a:rPr lang="en-US" sz="1600" dirty="0">
                          <a:effectLst/>
                        </a:rPr>
                        <a:t>08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47152,96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993094441"/>
                  </a:ext>
                </a:extLst>
              </a:tr>
              <a:tr h="128416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Педагогические работники </a:t>
                      </a:r>
                      <a:r>
                        <a:rPr lang="ru-RU" sz="1200" dirty="0" smtClean="0">
                          <a:effectLst/>
                        </a:rPr>
                        <a:t>общеобразовательных </a:t>
                      </a:r>
                      <a:r>
                        <a:rPr lang="ru-RU" sz="1200" dirty="0">
                          <a:effectLst/>
                        </a:rPr>
                        <a:t>учреждений (школ), в том числе доплата за классное руководство из </a:t>
                      </a:r>
                      <a:r>
                        <a:rPr lang="ru-RU" sz="1200" dirty="0" smtClean="0">
                          <a:effectLst/>
                        </a:rPr>
                        <a:t>федерального </a:t>
                      </a:r>
                      <a:r>
                        <a:rPr lang="ru-RU" sz="1200" dirty="0">
                          <a:effectLst/>
                        </a:rPr>
                        <a:t>бюджета 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38261,99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43538,50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52231,96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53616,06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210232151"/>
                  </a:ext>
                </a:extLst>
              </a:tr>
              <a:tr h="30239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из них учителя: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39028,59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43808,95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52731,76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54046,30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719640909"/>
                  </a:ext>
                </a:extLst>
              </a:tr>
              <a:tr h="64208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Педагогические </a:t>
                      </a:r>
                      <a:r>
                        <a:rPr lang="ru-RU" sz="1200" dirty="0" smtClean="0">
                          <a:effectLst/>
                        </a:rPr>
                        <a:t>работники </a:t>
                      </a:r>
                      <a:r>
                        <a:rPr lang="ru-RU" sz="1200" dirty="0">
                          <a:effectLst/>
                        </a:rPr>
                        <a:t>учреждений дополнительного образования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39195,00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40501,69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47318,06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50109,79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139179846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Прочий персонал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16593,13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19205,24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21417,74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24027,80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9375285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46602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C:\Users\user\Desktop\1613513130_9-p-fon-dlya-prezentatsii-na-patrioticheskuyu-9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73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Заголовок 14"/>
          <p:cNvSpPr txBox="1">
            <a:spLocks/>
          </p:cNvSpPr>
          <p:nvPr/>
        </p:nvSpPr>
        <p:spPr>
          <a:xfrm>
            <a:off x="934746" y="317846"/>
            <a:ext cx="7467600" cy="95410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>
                <a:solidFill>
                  <a:srgbClr val="FF0000"/>
                </a:solidFill>
              </a:rPr>
              <a:t>Финансовое обеспечение функционирования системы образования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2" name="AutoShape 2" descr="zXsZaeis0m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zXsZaeis0mE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460375" y="1859340"/>
            <a:ext cx="8288089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dirty="0" smtClean="0">
                <a:solidFill>
                  <a:srgbClr val="FF0000"/>
                </a:solidFill>
              </a:rPr>
              <a:t>ЗАДАЧА: ДОСТИЖЕНИЕ ПОКАЗАТЕЛЕЙ в 2024 году: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sz="2400" dirty="0"/>
              <a:t>Педагогические работники дошкольных образовательных учреждений – </a:t>
            </a:r>
            <a:r>
              <a:rPr lang="ru-RU" sz="2400" b="1" dirty="0"/>
              <a:t>50784,00 </a:t>
            </a:r>
            <a:r>
              <a:rPr lang="ru-RU" sz="2400" b="1" dirty="0" smtClean="0"/>
              <a:t>руб</a:t>
            </a:r>
            <a:r>
              <a:rPr lang="ru-RU" sz="2400" dirty="0" smtClean="0"/>
              <a:t>.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endParaRPr lang="ru-RU" sz="2400" dirty="0"/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sz="2400" dirty="0" smtClean="0"/>
              <a:t>Педагогические </a:t>
            </a:r>
            <a:r>
              <a:rPr lang="ru-RU" sz="2400" dirty="0"/>
              <a:t>работники образовательных учреждений общего образования, в том числе учителя (без федеральных выплат за классное руководство 10,0 </a:t>
            </a:r>
            <a:r>
              <a:rPr lang="ru-RU" sz="2400" dirty="0" err="1"/>
              <a:t>тыс.руб</a:t>
            </a:r>
            <a:r>
              <a:rPr lang="ru-RU" sz="2400" dirty="0"/>
              <a:t>.) – </a:t>
            </a:r>
            <a:r>
              <a:rPr lang="ru-RU" sz="2400" b="1" dirty="0"/>
              <a:t>53066,00 </a:t>
            </a:r>
            <a:r>
              <a:rPr lang="ru-RU" sz="2400" b="1" dirty="0" smtClean="0"/>
              <a:t>руб</a:t>
            </a:r>
            <a:r>
              <a:rPr lang="ru-RU" sz="2400" dirty="0" smtClean="0"/>
              <a:t>.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endParaRPr lang="ru-RU" sz="2400" dirty="0"/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sz="2400" dirty="0" smtClean="0"/>
              <a:t>Педагогические </a:t>
            </a:r>
            <a:r>
              <a:rPr lang="ru-RU" sz="2400" dirty="0"/>
              <a:t>работники учреждений дополнительного образования – </a:t>
            </a:r>
            <a:r>
              <a:rPr lang="ru-RU" sz="2400" b="1" dirty="0"/>
              <a:t>53968,00 </a:t>
            </a:r>
            <a:r>
              <a:rPr lang="ru-RU" sz="2400" b="1" dirty="0" smtClean="0"/>
              <a:t>руб</a:t>
            </a:r>
            <a:r>
              <a:rPr lang="ru-RU" sz="2400" dirty="0" smtClean="0"/>
              <a:t>.</a:t>
            </a:r>
            <a:endParaRPr lang="ru-RU" sz="240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913366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C:\Users\user\Desktop\1613513130_9-p-fon-dlya-prezentatsii-na-patrioticheskuyu-9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7937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Заголовок 14"/>
          <p:cNvSpPr txBox="1">
            <a:spLocks/>
          </p:cNvSpPr>
          <p:nvPr/>
        </p:nvSpPr>
        <p:spPr>
          <a:xfrm>
            <a:off x="934746" y="317846"/>
            <a:ext cx="7467600" cy="95410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 smtClean="0">
                <a:solidFill>
                  <a:srgbClr val="FF0000"/>
                </a:solidFill>
              </a:rPr>
              <a:t>Реализация </a:t>
            </a:r>
            <a:r>
              <a:rPr lang="ru-RU" sz="2800" b="1" dirty="0">
                <a:solidFill>
                  <a:srgbClr val="FF0000"/>
                </a:solidFill>
              </a:rPr>
              <a:t>Национальных проектов</a:t>
            </a:r>
            <a:r>
              <a:rPr lang="ru-RU" sz="2800" b="1" u="sng" dirty="0">
                <a:solidFill>
                  <a:srgbClr val="FF0000"/>
                </a:solidFill>
                <a:hlinkClick r:id="rId3" action="ppaction://hlinkfile"/>
              </a:rPr>
              <a:t> </a:t>
            </a:r>
            <a:endParaRPr lang="ru-RU" sz="2800" dirty="0">
              <a:solidFill>
                <a:srgbClr val="FF0000"/>
              </a:solidFill>
            </a:endParaRPr>
          </a:p>
          <a:p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2" name="AutoShape 2" descr="zXsZaeis0m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zXsZaeis0mE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524501" y="1052736"/>
            <a:ext cx="8288089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x-none" sz="2000" dirty="0" smtClean="0"/>
              <a:t>функционируют </a:t>
            </a:r>
            <a:r>
              <a:rPr lang="x-none" sz="2000" dirty="0"/>
              <a:t>3 консультационных пункта в рамках мероприятия «Поддержка семей, имеющих </a:t>
            </a:r>
            <a:r>
              <a:rPr lang="x-none" sz="2000" dirty="0" smtClean="0"/>
              <a:t>детей»</a:t>
            </a:r>
            <a:endParaRPr lang="ru-RU" sz="2000" dirty="0" smtClean="0"/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ru-RU" sz="2000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x-none" sz="2000" dirty="0" smtClean="0"/>
              <a:t>в </a:t>
            </a:r>
            <a:r>
              <a:rPr lang="ru-RU" sz="2000" dirty="0"/>
              <a:t>100</a:t>
            </a:r>
            <a:r>
              <a:rPr lang="x-none" sz="2000" dirty="0"/>
              <a:t>%  школ  успешно функционируют центры образования цифрового и гуманитарного профилей «Точка роста»</a:t>
            </a:r>
            <a:r>
              <a:rPr lang="ru-RU" sz="2000" dirty="0"/>
              <a:t>. </a:t>
            </a:r>
            <a:r>
              <a:rPr lang="x-none" sz="2000" dirty="0"/>
              <a:t>Для </a:t>
            </a:r>
            <a:r>
              <a:rPr lang="ru-RU" sz="2000" dirty="0"/>
              <a:t>100</a:t>
            </a:r>
            <a:r>
              <a:rPr lang="x-none" sz="2000" dirty="0"/>
              <a:t>% обучающихся </a:t>
            </a:r>
            <a:r>
              <a:rPr lang="ru-RU" sz="2000" dirty="0"/>
              <a:t>округа</a:t>
            </a:r>
            <a:r>
              <a:rPr lang="x-none" sz="2000" dirty="0"/>
              <a:t> созданы условия для внедрения новых методов обучения и воспитания, обеспечивающих освоение основных и дополнительных общеобразовательных программ, и вовлечения в программы социально-культурных компетенций и социокультурных </a:t>
            </a:r>
            <a:r>
              <a:rPr lang="x-none" sz="2000" dirty="0" smtClean="0"/>
              <a:t>мероприятий</a:t>
            </a:r>
            <a:endParaRPr lang="ru-RU" sz="2000" dirty="0" smtClean="0"/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ru-RU" sz="2000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000" dirty="0" smtClean="0"/>
              <a:t>в  </a:t>
            </a:r>
            <a:r>
              <a:rPr lang="ru-RU" sz="2000" dirty="0"/>
              <a:t>100 % школ  созданы условия для занятий физкультурой и спортом и  функционируют школьные спортивные </a:t>
            </a:r>
            <a:r>
              <a:rPr lang="ru-RU" sz="2000" dirty="0" smtClean="0"/>
              <a:t>клубы</a:t>
            </a:r>
            <a:endParaRPr lang="ru-RU" sz="2000" dirty="0"/>
          </a:p>
          <a:p>
            <a:pPr lvl="0"/>
            <a:endParaRPr lang="ru-RU" sz="240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42945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C:\Users\user\Desktop\1613513130_9-p-fon-dlya-prezentatsii-na-patrioticheskuyu-9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73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Заголовок 14"/>
          <p:cNvSpPr txBox="1">
            <a:spLocks/>
          </p:cNvSpPr>
          <p:nvPr/>
        </p:nvSpPr>
        <p:spPr>
          <a:xfrm>
            <a:off x="934746" y="533289"/>
            <a:ext cx="7467600" cy="52322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 smtClean="0">
                <a:solidFill>
                  <a:srgbClr val="FF0000"/>
                </a:solidFill>
              </a:rPr>
              <a:t>ЗАДАЧИ на 2024-2025 учебный год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2" name="AutoShape 2" descr="zXsZaeis0m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zXsZaeis0mE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1043272"/>
            <a:ext cx="8092102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+mj-lt"/>
              <a:buAutoNum type="arabicPeriod"/>
            </a:pPr>
            <a:r>
              <a:rPr lang="ru-RU" sz="1900" dirty="0"/>
              <a:t>Обеспечить возможности детям получать качественное общее образование в условиях, отвечающих современным </a:t>
            </a:r>
            <a:r>
              <a:rPr lang="ru-RU" sz="1900" dirty="0" smtClean="0"/>
              <a:t>требованиям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1900" dirty="0" smtClean="0"/>
              <a:t>Обеспечить </a:t>
            </a:r>
            <a:r>
              <a:rPr lang="ru-RU" sz="1900" dirty="0"/>
              <a:t>в образовательных организациях:</a:t>
            </a:r>
          </a:p>
          <a:p>
            <a:r>
              <a:rPr lang="ru-RU" sz="1900" dirty="0"/>
              <a:t>- использование эффективных	форм образовательного процесса с детьми с ОВЗ;</a:t>
            </a:r>
          </a:p>
          <a:p>
            <a:r>
              <a:rPr lang="ru-RU" sz="1900" dirty="0"/>
              <a:t>- прохождение повышения квалификации работающими с обучающимися с ОВЗ;</a:t>
            </a:r>
          </a:p>
          <a:p>
            <a:r>
              <a:rPr lang="ru-RU" sz="1900" dirty="0"/>
              <a:t>- разработку вариативных программ, в </a:t>
            </a:r>
            <a:r>
              <a:rPr lang="ru-RU" sz="1900" dirty="0" err="1"/>
              <a:t>т.ч</a:t>
            </a:r>
            <a:r>
              <a:rPr lang="ru-RU" sz="1900" dirty="0"/>
              <a:t>. по дополнительному образованию, психолого-педагогическому сопровождению детей с ОВЗ;</a:t>
            </a:r>
          </a:p>
          <a:p>
            <a:pPr marL="285750" indent="-285750">
              <a:buFontTx/>
              <a:buChar char="-"/>
            </a:pPr>
            <a:r>
              <a:rPr lang="ru-RU" sz="1900" dirty="0" smtClean="0"/>
              <a:t>информирование  </a:t>
            </a:r>
            <a:r>
              <a:rPr lang="ru-RU" sz="1900" dirty="0"/>
              <a:t>и  вовлечение  родителей   в образовательный</a:t>
            </a:r>
            <a:br>
              <a:rPr lang="ru-RU" sz="1900" dirty="0"/>
            </a:br>
            <a:r>
              <a:rPr lang="ru-RU" sz="1900" dirty="0" smtClean="0"/>
              <a:t>процесс.</a:t>
            </a:r>
          </a:p>
          <a:p>
            <a:r>
              <a:rPr lang="ru-RU" sz="1900" dirty="0" smtClean="0"/>
              <a:t>3. Обеспечить </a:t>
            </a:r>
            <a:r>
              <a:rPr lang="ru-RU" sz="1900" dirty="0"/>
              <a:t>возможность профессионального развития педагогических работников.</a:t>
            </a:r>
          </a:p>
          <a:p>
            <a:pPr lvl="0"/>
            <a:r>
              <a:rPr lang="ru-RU" sz="1900" dirty="0" smtClean="0"/>
              <a:t>4. Обеспечить </a:t>
            </a:r>
            <a:r>
              <a:rPr lang="ru-RU" sz="1900" dirty="0"/>
              <a:t>развитие кадрового потенциала и модернизации инфраструктуры системы общего и дополнительного образования детей.</a:t>
            </a:r>
          </a:p>
          <a:p>
            <a:pPr lvl="0"/>
            <a:r>
              <a:rPr lang="ru-RU" sz="1900" dirty="0" smtClean="0"/>
              <a:t>5. Обеспечить </a:t>
            </a:r>
            <a:r>
              <a:rPr lang="ru-RU" sz="1900" dirty="0"/>
              <a:t>повышение квалификации педагогов образовательных организаций на основе выявленных профессиональных дефицитов по результатам оценочных процедур</a:t>
            </a:r>
            <a:r>
              <a:rPr lang="ru-RU" sz="1900" dirty="0" smtClean="0"/>
              <a:t>.</a:t>
            </a:r>
            <a:endParaRPr lang="ru-RU" sz="1900" dirty="0"/>
          </a:p>
        </p:txBody>
      </p:sp>
    </p:spTree>
    <p:extLst>
      <p:ext uri="{BB962C8B-B14F-4D97-AF65-F5344CB8AC3E}">
        <p14:creationId xmlns:p14="http://schemas.microsoft.com/office/powerpoint/2010/main" val="670488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C:\Users\user\Desktop\1613513130_9-p-fon-dlya-prezentatsii-na-patrioticheskuyu-9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73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Заголовок 14"/>
          <p:cNvSpPr txBox="1">
            <a:spLocks/>
          </p:cNvSpPr>
          <p:nvPr/>
        </p:nvSpPr>
        <p:spPr>
          <a:xfrm>
            <a:off x="934746" y="533289"/>
            <a:ext cx="7467600" cy="52322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 smtClean="0">
                <a:solidFill>
                  <a:srgbClr val="FF0000"/>
                </a:solidFill>
              </a:rPr>
              <a:t>ЗАДАЧИ на 2024-2025 учебный год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2" name="AutoShape 2" descr="zXsZaeis0m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zXsZaeis0mE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1043272"/>
            <a:ext cx="8092102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dirty="0" smtClean="0"/>
              <a:t>	6. Обеспечить </a:t>
            </a:r>
            <a:r>
              <a:rPr lang="ru-RU" dirty="0"/>
              <a:t>своевременность поставки оборудования, средств обучения и воспитания в образовательные организации в соответствии с Дорожными картами.</a:t>
            </a:r>
          </a:p>
          <a:p>
            <a:pPr lvl="0"/>
            <a:r>
              <a:rPr lang="ru-RU" dirty="0" smtClean="0"/>
              <a:t>	7. Обеспечить </a:t>
            </a:r>
            <a:r>
              <a:rPr lang="ru-RU" dirty="0"/>
              <a:t>активное вовлечение   родительской   общественности в реализацию мероприятий (разработка дизайна помещений учреждений, центров детских инициатив, проведение ремонтов, контроль за организацией питания).</a:t>
            </a:r>
          </a:p>
          <a:p>
            <a:pPr lvl="0"/>
            <a:r>
              <a:rPr lang="ru-RU" dirty="0" smtClean="0"/>
              <a:t>	8. Заключить </a:t>
            </a:r>
            <a:r>
              <a:rPr lang="ru-RU" dirty="0"/>
              <a:t>договоры целевого обучения со студентами</a:t>
            </a:r>
            <a:br>
              <a:rPr lang="ru-RU" dirty="0"/>
            </a:br>
            <a:r>
              <a:rPr lang="ru-RU" dirty="0"/>
              <a:t>педагогических направлений подготовки / специальностей</a:t>
            </a:r>
            <a:br>
              <a:rPr lang="ru-RU" dirty="0"/>
            </a:br>
            <a:r>
              <a:rPr lang="ru-RU" dirty="0"/>
              <a:t>колледжей и вузов в объеме не менее 25% от потребности</a:t>
            </a:r>
            <a:br>
              <a:rPr lang="ru-RU" dirty="0"/>
            </a:br>
            <a:r>
              <a:rPr lang="ru-RU" dirty="0"/>
              <a:t>в педагогических кадрах.</a:t>
            </a:r>
          </a:p>
          <a:p>
            <a:pPr lvl="0"/>
            <a:r>
              <a:rPr lang="ru-RU" dirty="0" smtClean="0"/>
              <a:t>	9. Обеспечить </a:t>
            </a:r>
            <a:r>
              <a:rPr lang="ru-RU" dirty="0"/>
              <a:t>выполнение показателя «Доля педагогических</a:t>
            </a:r>
            <a:br>
              <a:rPr lang="ru-RU" dirty="0"/>
            </a:br>
            <a:r>
              <a:rPr lang="ru-RU" dirty="0"/>
              <a:t>работников в возрасте до 35 лет составляет не менее 30%», в том</a:t>
            </a:r>
            <a:br>
              <a:rPr lang="ru-RU" dirty="0"/>
            </a:br>
            <a:r>
              <a:rPr lang="ru-RU" dirty="0"/>
              <a:t>числе за счет реализации региональных программ «Земский</a:t>
            </a:r>
            <a:br>
              <a:rPr lang="ru-RU" dirty="0"/>
            </a:br>
            <a:r>
              <a:rPr lang="ru-RU" dirty="0"/>
              <a:t>специалист», «Молодой специалист».</a:t>
            </a:r>
          </a:p>
          <a:p>
            <a:pPr lvl="0"/>
            <a:r>
              <a:rPr lang="ru-RU" dirty="0" smtClean="0"/>
              <a:t>	10. Осуществлять </a:t>
            </a:r>
            <a:r>
              <a:rPr lang="ru-RU" dirty="0"/>
              <a:t>контроль за	реализацией программ</a:t>
            </a:r>
            <a:br>
              <a:rPr lang="ru-RU" dirty="0"/>
            </a:br>
            <a:r>
              <a:rPr lang="ru-RU" dirty="0"/>
              <a:t>наставничества молодых педагогов в образовательных</a:t>
            </a:r>
            <a:br>
              <a:rPr lang="ru-RU" dirty="0"/>
            </a:br>
            <a:r>
              <a:rPr lang="ru-RU" dirty="0"/>
              <a:t>организациях.</a:t>
            </a:r>
          </a:p>
          <a:p>
            <a:pPr lvl="0"/>
            <a:r>
              <a:rPr lang="ru-RU" dirty="0" smtClean="0"/>
              <a:t>	11. Обеспечить </a:t>
            </a:r>
            <a:r>
              <a:rPr lang="ru-RU" dirty="0"/>
              <a:t>закрепление молодых специалистов на территории округа через расширение мер социальной поддержки;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5651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C:\Users\user\Desktop\1613513130_9-p-fon-dlya-prezentatsii-na-patrioticheskuyu-9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73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Заголовок 14"/>
          <p:cNvSpPr txBox="1">
            <a:spLocks/>
          </p:cNvSpPr>
          <p:nvPr/>
        </p:nvSpPr>
        <p:spPr>
          <a:xfrm>
            <a:off x="934746" y="533289"/>
            <a:ext cx="7467600" cy="52322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 smtClean="0">
                <a:solidFill>
                  <a:srgbClr val="FF0000"/>
                </a:solidFill>
              </a:rPr>
              <a:t>ЗАДАЧИ на 2024-2025 учебный год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2" name="AutoShape 2" descr="zXsZaeis0m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zXsZaeis0mE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1043272"/>
            <a:ext cx="8092102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dirty="0"/>
              <a:t>	</a:t>
            </a:r>
            <a:r>
              <a:rPr lang="ru-RU" dirty="0" smtClean="0"/>
              <a:t>12. Обеспечить </a:t>
            </a:r>
            <a:r>
              <a:rPr lang="ru-RU" dirty="0"/>
              <a:t>контроль выполнения Указа Президента РФ по повышению заработной платы педагогов.</a:t>
            </a:r>
          </a:p>
          <a:p>
            <a:pPr lvl="0"/>
            <a:r>
              <a:rPr lang="ru-RU" dirty="0" smtClean="0"/>
              <a:t>	13. Продолжить </a:t>
            </a:r>
            <a:r>
              <a:rPr lang="ru-RU" dirty="0"/>
              <a:t>информирование широкой общественности о значимости труда педагогов в обучении и воспитании подрастающего поколения, об успехах и достижениях педагогических работников Вологодчины.</a:t>
            </a:r>
          </a:p>
          <a:p>
            <a:pPr lvl="0"/>
            <a:r>
              <a:rPr lang="ru-RU" dirty="0" smtClean="0"/>
              <a:t>	14. Обеспечить </a:t>
            </a:r>
            <a:r>
              <a:rPr lang="ru-RU" dirty="0"/>
              <a:t>контроль за реализацией  программ наставничества молодых педагогов в образовательных организациях округа.</a:t>
            </a:r>
          </a:p>
          <a:p>
            <a:pPr lvl="0"/>
            <a:r>
              <a:rPr lang="ru-RU" dirty="0" smtClean="0"/>
              <a:t>	15. Увеличить </a:t>
            </a:r>
            <a:r>
              <a:rPr lang="ru-RU" dirty="0"/>
              <a:t>охват детей дополнительным образованием в округе до 81,5%.</a:t>
            </a:r>
          </a:p>
          <a:p>
            <a:pPr lvl="0"/>
            <a:r>
              <a:rPr lang="ru-RU" dirty="0" smtClean="0"/>
              <a:t>	16. Увеличить </a:t>
            </a:r>
            <a:r>
              <a:rPr lang="ru-RU" dirty="0"/>
              <a:t>охват программами дополнительного образования</a:t>
            </a:r>
            <a:br>
              <a:rPr lang="ru-RU" dirty="0"/>
            </a:br>
            <a:r>
              <a:rPr lang="ru-RU" dirty="0"/>
              <a:t>детей естественнонаучной и технической направленностей</a:t>
            </a:r>
            <a:br>
              <a:rPr lang="ru-RU" dirty="0"/>
            </a:br>
            <a:r>
              <a:rPr lang="ru-RU" dirty="0"/>
              <a:t>до 30% от общего количества обучающихся.</a:t>
            </a:r>
          </a:p>
          <a:p>
            <a:pPr lvl="0"/>
            <a:r>
              <a:rPr lang="ru-RU" dirty="0" smtClean="0"/>
              <a:t>	17. Обеспечить </a:t>
            </a:r>
            <a:r>
              <a:rPr lang="ru-RU" dirty="0"/>
              <a:t>тесное взаимодействие первичных отделений РДДМ в рамках реализации различных проектов и программ в сфере воспитания.</a:t>
            </a:r>
          </a:p>
          <a:p>
            <a:pPr lvl="0"/>
            <a:r>
              <a:rPr lang="ru-RU" dirty="0" smtClean="0"/>
              <a:t>	18. Обеспечить </a:t>
            </a:r>
            <a:r>
              <a:rPr lang="ru-RU" dirty="0"/>
              <a:t>вовлечение школьников в деятельность школьных  театров, школьных спортивных клубов, школьных музеев, медиа-центров.</a:t>
            </a:r>
          </a:p>
          <a:p>
            <a:pPr lvl="0"/>
            <a:r>
              <a:rPr lang="ru-RU" dirty="0" smtClean="0"/>
              <a:t>	19. Обеспечить </a:t>
            </a:r>
            <a:r>
              <a:rPr lang="ru-RU" dirty="0"/>
              <a:t>реализацию программы развития социальной </a:t>
            </a:r>
            <a:r>
              <a:rPr lang="ru-RU" dirty="0" smtClean="0"/>
              <a:t>активности учащихся </a:t>
            </a:r>
            <a:r>
              <a:rPr lang="ru-RU" dirty="0"/>
              <a:t>начальных классов «Орлята России» с охватом не менее 75 </a:t>
            </a:r>
            <a:r>
              <a:rPr lang="ru-RU" dirty="0" smtClean="0"/>
              <a:t>%обучающихся.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76827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C:\Users\user\Desktop\1613513130_9-p-fon-dlya-prezentatsii-na-patrioticheskuyu-9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73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Заголовок 14"/>
          <p:cNvSpPr txBox="1">
            <a:spLocks/>
          </p:cNvSpPr>
          <p:nvPr/>
        </p:nvSpPr>
        <p:spPr>
          <a:xfrm>
            <a:off x="934746" y="533289"/>
            <a:ext cx="7467600" cy="52322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 smtClean="0">
                <a:solidFill>
                  <a:srgbClr val="FF0000"/>
                </a:solidFill>
              </a:rPr>
              <a:t>ЗАДАЧИ на 2024-2025 учебный год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2" name="AutoShape 2" descr="zXsZaeis0m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zXsZaeis0mE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1043272"/>
            <a:ext cx="8712968" cy="5570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dirty="0"/>
              <a:t>	</a:t>
            </a:r>
            <a:r>
              <a:rPr lang="ru-RU" sz="1600" dirty="0" smtClean="0"/>
              <a:t>20. Обеспечить </a:t>
            </a:r>
            <a:r>
              <a:rPr lang="ru-RU" sz="1600" dirty="0"/>
              <a:t>введение в образовательную </a:t>
            </a:r>
            <a:r>
              <a:rPr lang="ru-RU" sz="1600" dirty="0" err="1" smtClean="0"/>
              <a:t>программуобщеобразовательных</a:t>
            </a:r>
            <a:r>
              <a:rPr lang="ru-RU" sz="1600" dirty="0" smtClean="0"/>
              <a:t> </a:t>
            </a:r>
            <a:r>
              <a:rPr lang="ru-RU" sz="1600" dirty="0"/>
              <a:t>школ новых учебных предметов «</a:t>
            </a:r>
            <a:r>
              <a:rPr lang="ru-RU" sz="1600" dirty="0" err="1" smtClean="0"/>
              <a:t>Основыбезопасности</a:t>
            </a:r>
            <a:r>
              <a:rPr lang="ru-RU" sz="1600" dirty="0" smtClean="0"/>
              <a:t> </a:t>
            </a:r>
            <a:r>
              <a:rPr lang="ru-RU" sz="1600" dirty="0"/>
              <a:t>и защиты Родины», «Труд (технология)».</a:t>
            </a:r>
          </a:p>
          <a:p>
            <a:pPr lvl="0"/>
            <a:r>
              <a:rPr lang="ru-RU" sz="1600" dirty="0" smtClean="0"/>
              <a:t>	21. Усилить </a:t>
            </a:r>
            <a:r>
              <a:rPr lang="ru-RU" sz="1600" dirty="0"/>
              <a:t>профилактическую и воспитательную работу, в том </a:t>
            </a:r>
            <a:r>
              <a:rPr lang="ru-RU" sz="1600" dirty="0" err="1" smtClean="0"/>
              <a:t>числепутем</a:t>
            </a:r>
            <a:r>
              <a:rPr lang="ru-RU" sz="1600" dirty="0" smtClean="0"/>
              <a:t> </a:t>
            </a:r>
            <a:r>
              <a:rPr lang="ru-RU" sz="1600" dirty="0"/>
              <a:t>привлечения участников и ветеранов военных действий, </a:t>
            </a:r>
            <a:r>
              <a:rPr lang="ru-RU" sz="1600" dirty="0" err="1" smtClean="0"/>
              <a:t>СВОк</a:t>
            </a:r>
            <a:r>
              <a:rPr lang="ru-RU" sz="1600" dirty="0" smtClean="0"/>
              <a:t> </a:t>
            </a:r>
            <a:r>
              <a:rPr lang="ru-RU" sz="1600" dirty="0"/>
              <a:t>проведению мероприятий со школьниками и студентами.</a:t>
            </a:r>
          </a:p>
          <a:p>
            <a:pPr lvl="0"/>
            <a:r>
              <a:rPr lang="ru-RU" sz="1600" dirty="0" smtClean="0"/>
              <a:t>	22. Обеспечить </a:t>
            </a:r>
            <a:r>
              <a:rPr lang="ru-RU" sz="1600" dirty="0"/>
              <a:t>проведение «Разговоров о важном» еженедельно </a:t>
            </a:r>
            <a:r>
              <a:rPr lang="ru-RU" sz="1600" dirty="0" err="1" smtClean="0"/>
              <a:t>попонедельникам</a:t>
            </a:r>
            <a:r>
              <a:rPr lang="ru-RU" sz="1600" dirty="0" smtClean="0"/>
              <a:t> </a:t>
            </a:r>
            <a:r>
              <a:rPr lang="ru-RU" sz="1600" dirty="0"/>
              <a:t>и занятий курса «Россия - мои горизонты» </a:t>
            </a:r>
            <a:r>
              <a:rPr lang="ru-RU" sz="1600" dirty="0" err="1" smtClean="0"/>
              <a:t>еженедельнопо</a:t>
            </a:r>
            <a:r>
              <a:rPr lang="ru-RU" sz="1600" dirty="0" smtClean="0"/>
              <a:t> </a:t>
            </a:r>
            <a:r>
              <a:rPr lang="ru-RU" sz="1600" dirty="0"/>
              <a:t>четвергам отражать в основном расписании школы курсы </a:t>
            </a:r>
            <a:r>
              <a:rPr lang="ru-RU" sz="1600" dirty="0" smtClean="0"/>
              <a:t>внеурочной деятельности </a:t>
            </a:r>
            <a:r>
              <a:rPr lang="ru-RU" sz="1600" dirty="0"/>
              <a:t>«Разговоры о важном» и «Россия - мои горизонты».</a:t>
            </a:r>
          </a:p>
          <a:p>
            <a:pPr lvl="0"/>
            <a:r>
              <a:rPr lang="ru-RU" sz="1600" dirty="0" smtClean="0"/>
              <a:t>	23. Обеспечить </a:t>
            </a:r>
            <a:r>
              <a:rPr lang="ru-RU" sz="1600" dirty="0"/>
              <a:t>100% охват школьников занятиями «Разговоры о важном», «Россия - мои горизонты», «Герои Вологодчины»</a:t>
            </a:r>
          </a:p>
          <a:p>
            <a:pPr lvl="0"/>
            <a:r>
              <a:rPr lang="ru-RU" sz="1600" dirty="0" smtClean="0"/>
              <a:t>	24. Обеспечить </a:t>
            </a:r>
            <a:r>
              <a:rPr lang="ru-RU" sz="1600" dirty="0"/>
              <a:t>проведение праздничных торжественных мероприятий, посвященных</a:t>
            </a:r>
            <a:br>
              <a:rPr lang="ru-RU" sz="1600" dirty="0"/>
            </a:br>
            <a:r>
              <a:rPr lang="ru-RU" sz="1600" dirty="0"/>
              <a:t>80-летию Победы в Великой Отечественной войне.</a:t>
            </a:r>
          </a:p>
          <a:p>
            <a:pPr lvl="0"/>
            <a:r>
              <a:rPr lang="ru-RU" sz="1600" dirty="0" smtClean="0"/>
              <a:t>	25. Обеспечить </a:t>
            </a:r>
            <a:r>
              <a:rPr lang="ru-RU" sz="1600" dirty="0"/>
              <a:t>вовлечение школьников в деятельность </a:t>
            </a:r>
            <a:r>
              <a:rPr lang="ru-RU" sz="1600" dirty="0" err="1" smtClean="0"/>
              <a:t>детскихобщественных</a:t>
            </a:r>
            <a:r>
              <a:rPr lang="ru-RU" sz="1600" dirty="0" smtClean="0"/>
              <a:t> </a:t>
            </a:r>
            <a:r>
              <a:rPr lang="ru-RU" sz="1600" dirty="0"/>
              <a:t>объединений.</a:t>
            </a:r>
          </a:p>
          <a:p>
            <a:pPr lvl="0"/>
            <a:r>
              <a:rPr lang="ru-RU" sz="1600" dirty="0" smtClean="0"/>
              <a:t>	26. Разработать </a:t>
            </a:r>
            <a:r>
              <a:rPr lang="ru-RU" sz="1600" dirty="0"/>
              <a:t>план </a:t>
            </a:r>
            <a:r>
              <a:rPr lang="ru-RU" sz="1600" dirty="0" err="1"/>
              <a:t>профориентационной</a:t>
            </a:r>
            <a:r>
              <a:rPr lang="ru-RU" sz="1600" dirty="0"/>
              <a:t> работы на 2024/2025 уч. </a:t>
            </a:r>
            <a:r>
              <a:rPr lang="ru-RU" sz="1600" dirty="0" err="1" smtClean="0"/>
              <a:t>г.в</a:t>
            </a:r>
            <a:r>
              <a:rPr lang="ru-RU" sz="1600" dirty="0" smtClean="0"/>
              <a:t> </a:t>
            </a:r>
            <a:r>
              <a:rPr lang="ru-RU" sz="1600" dirty="0"/>
              <a:t>соответствии с выбранным уровнем реализации </a:t>
            </a:r>
            <a:r>
              <a:rPr lang="ru-RU" sz="1600" dirty="0" err="1"/>
              <a:t>профминимума</a:t>
            </a:r>
            <a:r>
              <a:rPr lang="ru-RU" sz="1600" dirty="0"/>
              <a:t> </a:t>
            </a:r>
            <a:r>
              <a:rPr lang="ru-RU" sz="1600" dirty="0" err="1" smtClean="0"/>
              <a:t>вобразовательных</a:t>
            </a:r>
            <a:r>
              <a:rPr lang="ru-RU" sz="1600" dirty="0" smtClean="0"/>
              <a:t> </a:t>
            </a:r>
            <a:r>
              <a:rPr lang="ru-RU" sz="1600" dirty="0"/>
              <a:t>организациях на основе Единого </a:t>
            </a:r>
            <a:r>
              <a:rPr lang="ru-RU" sz="1600" dirty="0" err="1" smtClean="0"/>
              <a:t>планапрофориентационных</a:t>
            </a:r>
            <a:r>
              <a:rPr lang="ru-RU" sz="1600" dirty="0" smtClean="0"/>
              <a:t> </a:t>
            </a:r>
            <a:r>
              <a:rPr lang="ru-RU" sz="1600" dirty="0"/>
              <a:t>мероприятий для 6-11 классов школ региона</a:t>
            </a:r>
          </a:p>
          <a:p>
            <a:pPr lvl="0"/>
            <a:r>
              <a:rPr lang="ru-RU" sz="1600" dirty="0" smtClean="0"/>
              <a:t>	27. Обеспечить </a:t>
            </a:r>
            <a:r>
              <a:rPr lang="ru-RU" sz="1600" dirty="0"/>
              <a:t>участие обучающихся в </a:t>
            </a:r>
            <a:r>
              <a:rPr lang="ru-RU" sz="1600" dirty="0" err="1" smtClean="0"/>
              <a:t>профориентационных</a:t>
            </a:r>
            <a:r>
              <a:rPr lang="ru-RU" sz="1600" dirty="0"/>
              <a:t> </a:t>
            </a:r>
            <a:r>
              <a:rPr lang="ru-RU" sz="1600" dirty="0" smtClean="0"/>
              <a:t>мероприятиях федеральных </a:t>
            </a:r>
            <a:r>
              <a:rPr lang="ru-RU" sz="1600" dirty="0"/>
              <a:t>и региональных проектов в </a:t>
            </a:r>
            <a:r>
              <a:rPr lang="ru-RU" sz="1600" dirty="0" smtClean="0"/>
              <a:t>2024/2025 году </a:t>
            </a:r>
            <a:r>
              <a:rPr lang="ru-RU" sz="1600" dirty="0"/>
              <a:t>(экскурсии, мастер классы и профессиональные пробы).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77923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C:\Users\user\Desktop\1613513130_9-p-fon-dlya-prezentatsii-na-patrioticheskuyu-9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73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Заголовок 14"/>
          <p:cNvSpPr txBox="1">
            <a:spLocks/>
          </p:cNvSpPr>
          <p:nvPr/>
        </p:nvSpPr>
        <p:spPr>
          <a:xfrm>
            <a:off x="899592" y="1094815"/>
            <a:ext cx="7467600" cy="83099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800" b="1" dirty="0" smtClean="0">
                <a:solidFill>
                  <a:srgbClr val="FF0000"/>
                </a:solidFill>
              </a:rPr>
              <a:t>СПАСИБО ЗА ВНИМАНИЕ!</a:t>
            </a:r>
            <a:endParaRPr lang="ru-RU" sz="4800" dirty="0">
              <a:solidFill>
                <a:srgbClr val="FF0000"/>
              </a:solidFill>
            </a:endParaRPr>
          </a:p>
        </p:txBody>
      </p:sp>
      <p:sp>
        <p:nvSpPr>
          <p:cNvPr id="2" name="AutoShape 2" descr="zXsZaeis0m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zXsZaeis0mE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1043272"/>
            <a:ext cx="809210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b="1" dirty="0"/>
          </a:p>
        </p:txBody>
      </p:sp>
      <p:pic>
        <p:nvPicPr>
          <p:cNvPr id="40962" name="Picture 2" descr="C:\Users\user\Desktop\1567411745_1.800x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8535" y="2132856"/>
            <a:ext cx="5466184" cy="3894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7802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1613513130_9-p-fon-dlya-prezentatsii-na-patrioticheskuyu-9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12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83568" y="908720"/>
            <a:ext cx="799288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Характеристика сети образовательных организаций Чагодощенского  </a:t>
            </a:r>
            <a:r>
              <a:rPr lang="ru-RU" sz="2400" b="1" dirty="0" smtClean="0">
                <a:solidFill>
                  <a:srgbClr val="FF0000"/>
                </a:solidFill>
              </a:rPr>
              <a:t>муниципального </a:t>
            </a:r>
            <a:r>
              <a:rPr lang="ru-RU" sz="2400" b="1" dirty="0">
                <a:solidFill>
                  <a:srgbClr val="FF0000"/>
                </a:solidFill>
              </a:rPr>
              <a:t>округа</a:t>
            </a:r>
            <a:endParaRPr lang="ru-RU" sz="2400" dirty="0">
              <a:solidFill>
                <a:srgbClr val="FF0000"/>
              </a:solidFill>
            </a:endParaRPr>
          </a:p>
          <a:p>
            <a:r>
              <a:rPr lang="ru-RU" sz="3600" dirty="0"/>
              <a:t> 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0468187"/>
              </p:ext>
            </p:extLst>
          </p:nvPr>
        </p:nvGraphicFramePr>
        <p:xfrm>
          <a:off x="683568" y="1916832"/>
          <a:ext cx="8064896" cy="352839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3278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9054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22686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19977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101471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№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Уровень образования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Кол-во организаций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Кол-во детей в них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7728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1.</a:t>
                      </a:r>
                      <a:endParaRPr lang="ru-RU" sz="2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Дошкольное образование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 </a:t>
                      </a:r>
                      <a:endParaRPr lang="ru-RU" sz="2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2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+mn-lt"/>
                          <a:ea typeface="+mn-ea"/>
                        </a:rPr>
                        <a:t>499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1819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2.</a:t>
                      </a:r>
                      <a:endParaRPr lang="ru-RU" sz="2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Общее образование</a:t>
                      </a:r>
                      <a:endParaRPr lang="ru-RU" sz="2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3</a:t>
                      </a:r>
                      <a:endParaRPr lang="ru-RU" sz="2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</a:rPr>
                        <a:t>1308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1819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3.</a:t>
                      </a:r>
                      <a:endParaRPr lang="ru-RU" sz="2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Дополнительное образование</a:t>
                      </a:r>
                      <a:endParaRPr lang="ru-RU" sz="2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1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+mn-lt"/>
                          <a:ea typeface="+mn-ea"/>
                        </a:rPr>
                        <a:t>974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14294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1613513130_9-p-fon-dlya-prezentatsii-na-patrioticheskuyu-9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12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83568" y="620688"/>
            <a:ext cx="799288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400" b="1" dirty="0">
                <a:solidFill>
                  <a:srgbClr val="FF0000"/>
                </a:solidFill>
              </a:rPr>
              <a:t>Дошкольное образование</a:t>
            </a:r>
            <a:endParaRPr lang="ru-RU" sz="4400" dirty="0">
              <a:solidFill>
                <a:srgbClr val="FF0000"/>
              </a:solidFill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9942369"/>
              </p:ext>
            </p:extLst>
          </p:nvPr>
        </p:nvGraphicFramePr>
        <p:xfrm>
          <a:off x="467544" y="2132856"/>
          <a:ext cx="8280920" cy="365849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4921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66283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65602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65602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65682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9459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№ п/п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Основные параметры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2023/2024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2022/2023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2021/2022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4227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1.</a:t>
                      </a:r>
                      <a:endParaRPr lang="ru-R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Количество ОУ, реализующих программу дошкольного образования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5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5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5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7297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в них групп</a:t>
                      </a:r>
                      <a:endParaRPr lang="ru-R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31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32</a:t>
                      </a:r>
                      <a:endParaRPr lang="ru-R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33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7297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2.</a:t>
                      </a:r>
                      <a:endParaRPr lang="ru-R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Количество воспитанников</a:t>
                      </a:r>
                      <a:endParaRPr lang="ru-R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+mn-lt"/>
                          <a:ea typeface="+mn-ea"/>
                        </a:rPr>
                        <a:t>499</a:t>
                      </a:r>
                      <a:endParaRPr lang="ru-RU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561</a:t>
                      </a:r>
                      <a:endParaRPr lang="ru-RU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605</a:t>
                      </a:r>
                      <a:endParaRPr lang="ru-RU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3356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3.</a:t>
                      </a:r>
                      <a:endParaRPr lang="ru-R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Количество педагогов ДОУ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+mn-lt"/>
                          <a:ea typeface="+mn-ea"/>
                        </a:rPr>
                        <a:t>59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61</a:t>
                      </a:r>
                      <a:endParaRPr lang="ru-R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59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671526" y="1495237"/>
            <a:ext cx="763284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1" i="1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Количественный состав ДОУ за три года</a:t>
            </a:r>
            <a:endParaRPr kumimoji="0" lang="ru-RU" altLang="ru-RU" sz="2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9343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1613513130_9-p-fon-dlya-prezentatsii-na-patrioticheskuyu-9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12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83568" y="404664"/>
            <a:ext cx="799288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b="1" dirty="0" smtClean="0">
                <a:solidFill>
                  <a:srgbClr val="FF0000"/>
                </a:solidFill>
              </a:rPr>
              <a:t>ЗАДАЧИ: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1556792"/>
            <a:ext cx="82809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/>
              <a:t>	</a:t>
            </a:r>
            <a:endParaRPr lang="ru-RU" sz="2400" dirty="0" smtClean="0"/>
          </a:p>
        </p:txBody>
      </p:sp>
      <p:sp>
        <p:nvSpPr>
          <p:cNvPr id="2" name="Прямоугольник 1"/>
          <p:cNvSpPr/>
          <p:nvPr/>
        </p:nvSpPr>
        <p:spPr>
          <a:xfrm>
            <a:off x="353536" y="1092624"/>
            <a:ext cx="842493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 algn="just">
              <a:buFont typeface="Wingdings" panose="05000000000000000000" pitchFamily="2" charset="2"/>
              <a:buChar char="ü"/>
            </a:pPr>
            <a:r>
              <a:rPr lang="ru-RU" sz="1600" dirty="0" smtClean="0"/>
              <a:t>Обеспечение </a:t>
            </a:r>
            <a:r>
              <a:rPr lang="ru-RU" sz="1600" dirty="0"/>
              <a:t>доступности и повышения качества дошкольного образования для всех категорий потребителей дошкольных образовательных </a:t>
            </a:r>
            <a:r>
              <a:rPr lang="ru-RU" sz="1600" dirty="0" smtClean="0"/>
              <a:t>услуг.</a:t>
            </a:r>
          </a:p>
          <a:p>
            <a:pPr marL="742950" lvl="1" indent="-285750" algn="just">
              <a:buFont typeface="Wingdings" panose="05000000000000000000" pitchFamily="2" charset="2"/>
              <a:buChar char="ü"/>
            </a:pPr>
            <a:r>
              <a:rPr lang="ru-RU" sz="1600" dirty="0" smtClean="0"/>
              <a:t>Реализация </a:t>
            </a:r>
            <a:r>
              <a:rPr lang="ru-RU" sz="1600" dirty="0"/>
              <a:t>Федеральной образовательной программы дошкольного образования в соответствии с Федеральным законом «Об образовании в Российской Федерации. Повышение качества организационно-управленческой деятельности руководителей ДОО по реализации ФОП </a:t>
            </a:r>
            <a:r>
              <a:rPr lang="ru-RU" sz="1600" dirty="0" smtClean="0"/>
              <a:t>ДО.</a:t>
            </a:r>
          </a:p>
          <a:p>
            <a:pPr marL="742950" lvl="1" indent="-285750" algn="just">
              <a:buFont typeface="Wingdings" panose="05000000000000000000" pitchFamily="2" charset="2"/>
              <a:buChar char="ü"/>
            </a:pPr>
            <a:r>
              <a:rPr lang="ru-RU" sz="1600" dirty="0" smtClean="0"/>
              <a:t>Обеспечение </a:t>
            </a:r>
            <a:r>
              <a:rPr lang="ru-RU" sz="1600" dirty="0"/>
              <a:t>равных стартовых возможностей при поступлении детей в </a:t>
            </a:r>
            <a:r>
              <a:rPr lang="ru-RU" sz="1600" dirty="0" smtClean="0"/>
              <a:t>школу.</a:t>
            </a:r>
          </a:p>
          <a:p>
            <a:pPr marL="742950" lvl="1" indent="-285750" algn="just">
              <a:buFont typeface="Wingdings" panose="05000000000000000000" pitchFamily="2" charset="2"/>
              <a:buChar char="ü"/>
            </a:pPr>
            <a:r>
              <a:rPr lang="ru-RU" sz="1600" dirty="0" smtClean="0"/>
              <a:t>Развитие </a:t>
            </a:r>
            <a:r>
              <a:rPr lang="ru-RU" sz="1600" dirty="0"/>
              <a:t>психолого-педагогического сопровождения участников образовательного процесса, в том числе родителей, воспитывающих детей  ограниченными возможностями </a:t>
            </a:r>
            <a:r>
              <a:rPr lang="ru-RU" sz="1600" dirty="0" smtClean="0"/>
              <a:t>здоровья.</a:t>
            </a:r>
          </a:p>
          <a:p>
            <a:pPr marL="742950" lvl="1" indent="-285750" algn="just">
              <a:buFont typeface="Wingdings" panose="05000000000000000000" pitchFamily="2" charset="2"/>
              <a:buChar char="ü"/>
            </a:pPr>
            <a:r>
              <a:rPr lang="ru-RU" sz="1600" dirty="0" smtClean="0"/>
              <a:t>Продолжение </a:t>
            </a:r>
            <a:r>
              <a:rPr lang="ru-RU" sz="1600" dirty="0"/>
              <a:t>работы по повышению профессиональной компетенции педагогических работников для обеспечения эффективности и качества  дошкольного образования </a:t>
            </a:r>
            <a:r>
              <a:rPr lang="ru-RU" sz="1600" dirty="0" smtClean="0"/>
              <a:t>округа.</a:t>
            </a:r>
          </a:p>
          <a:p>
            <a:pPr marL="742950" lvl="1" indent="-285750" algn="just">
              <a:buFont typeface="Wingdings" panose="05000000000000000000" pitchFamily="2" charset="2"/>
              <a:buChar char="ü"/>
            </a:pPr>
            <a:r>
              <a:rPr lang="ru-RU" sz="1600" dirty="0" smtClean="0"/>
              <a:t>Использование </a:t>
            </a:r>
            <a:r>
              <a:rPr lang="ru-RU" sz="1600" dirty="0"/>
              <a:t>новых форм и методов работы, современных педагогических технологий в целях формирования и становления </a:t>
            </a:r>
            <a:r>
              <a:rPr lang="ru-RU" sz="1600" dirty="0" smtClean="0"/>
              <a:t>личности.</a:t>
            </a:r>
          </a:p>
          <a:p>
            <a:pPr marL="742950" lvl="1" indent="-285750" algn="just">
              <a:buFont typeface="Wingdings" panose="05000000000000000000" pitchFamily="2" charset="2"/>
              <a:buChar char="ü"/>
            </a:pPr>
            <a:r>
              <a:rPr lang="ru-RU" sz="1600" dirty="0" smtClean="0"/>
              <a:t>Организация </a:t>
            </a:r>
            <a:r>
              <a:rPr lang="ru-RU" sz="1600" dirty="0"/>
              <a:t>методической работы с руководителями и педагогами по реализации основной образовательной программы и инновационной деятельности в ДОУ в условиях реализации ФОП </a:t>
            </a:r>
            <a:r>
              <a:rPr lang="ru-RU" sz="1600" dirty="0" smtClean="0"/>
              <a:t>ДО.</a:t>
            </a:r>
          </a:p>
          <a:p>
            <a:pPr marL="742950" lvl="1" indent="-285750" algn="just">
              <a:buFont typeface="Wingdings" panose="05000000000000000000" pitchFamily="2" charset="2"/>
              <a:buChar char="ü"/>
            </a:pPr>
            <a:r>
              <a:rPr lang="ru-RU" sz="1600" dirty="0" smtClean="0"/>
              <a:t>Организация </a:t>
            </a:r>
            <a:r>
              <a:rPr lang="ru-RU" sz="1600" dirty="0"/>
              <a:t>и проведение семинаров, конкурсов, смотров и других форм методической работы, стимулирующих педагогическое </a:t>
            </a:r>
            <a:r>
              <a:rPr lang="ru-RU" sz="1600" dirty="0" smtClean="0"/>
              <a:t>творчество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184531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1613513130_9-p-fon-dlya-prezentatsii-na-patrioticheskuyu-9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12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83568" y="404664"/>
            <a:ext cx="799288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b="1" dirty="0" smtClean="0">
                <a:solidFill>
                  <a:srgbClr val="FF0000"/>
                </a:solidFill>
              </a:rPr>
              <a:t>ОБЩЕЕ ОБРАЗОВАНИЕ: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1556792"/>
            <a:ext cx="82809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/>
              <a:t>	</a:t>
            </a:r>
            <a:endParaRPr lang="ru-RU" sz="2400" dirty="0" smtClean="0"/>
          </a:p>
        </p:txBody>
      </p:sp>
      <p:sp>
        <p:nvSpPr>
          <p:cNvPr id="2" name="Прямоугольник 1"/>
          <p:cNvSpPr/>
          <p:nvPr/>
        </p:nvSpPr>
        <p:spPr>
          <a:xfrm>
            <a:off x="353536" y="1092624"/>
            <a:ext cx="8424936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500" dirty="0" smtClean="0"/>
              <a:t>	</a:t>
            </a:r>
            <a:endParaRPr lang="ru-RU" sz="1600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8156786"/>
              </p:ext>
            </p:extLst>
          </p:nvPr>
        </p:nvGraphicFramePr>
        <p:xfrm>
          <a:off x="467544" y="1254207"/>
          <a:ext cx="8310928" cy="5268165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43567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93150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94374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048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№ п/п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29" marR="57029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Образовательное учреждение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29" marR="57029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Всего обучающихся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29" marR="57029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0244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1.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29" marR="57029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aseline="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МБОУ «Чагодская СОШ»</a:t>
                      </a:r>
                      <a:endParaRPr lang="ru-RU" sz="1600" baseline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29" marR="57029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796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29" marR="57029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0488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2.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29" marR="57029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aseline="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Обособленное структурное подразделение «НШДС д.Мегрино» </a:t>
                      </a:r>
                      <a:endParaRPr lang="ru-RU" sz="1600" baseline="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aseline="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МБОУ «Чагодская СОШ»</a:t>
                      </a:r>
                      <a:endParaRPr lang="ru-RU" sz="1600" baseline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29" marR="57029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lt"/>
                          <a:ea typeface="+mn-ea"/>
                        </a:rPr>
                        <a:t>3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29" marR="57029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0488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3.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29" marR="57029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aseline="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Обособленное структурное подразделение «НШДС </a:t>
                      </a:r>
                      <a:r>
                        <a:rPr lang="ru-RU" sz="1600" baseline="0" dirty="0" err="1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п.Борисово</a:t>
                      </a:r>
                      <a:r>
                        <a:rPr lang="ru-RU" sz="1600" baseline="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» </a:t>
                      </a:r>
                      <a:endParaRPr lang="ru-RU" sz="1600" baseline="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aseline="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МБОУ «Чагодская СОШ»</a:t>
                      </a:r>
                      <a:endParaRPr lang="ru-RU" sz="1600" baseline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29" marR="57029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lt"/>
                          <a:ea typeface="+mn-ea"/>
                        </a:rPr>
                        <a:t>7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29" marR="57029"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0244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4.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29" marR="57029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aseline="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МБОУ «Сазоновская СОШ»</a:t>
                      </a:r>
                      <a:endParaRPr lang="ru-RU" sz="1600" baseline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29" marR="57029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lt"/>
                          <a:ea typeface="+mn-ea"/>
                        </a:rPr>
                        <a:t>433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29" marR="57029" marT="0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0488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5.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29" marR="57029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aseline="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Обособленное структурное подразделение «НШДС </a:t>
                      </a:r>
                      <a:r>
                        <a:rPr lang="ru-RU" sz="1600" baseline="0" dirty="0" err="1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д.Анишино</a:t>
                      </a:r>
                      <a:r>
                        <a:rPr lang="ru-RU" sz="1600" baseline="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» </a:t>
                      </a:r>
                      <a:endParaRPr lang="ru-RU" sz="1600" baseline="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aseline="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МБОУ «Сазоновская СОШ»</a:t>
                      </a:r>
                      <a:endParaRPr lang="ru-RU" sz="1600" baseline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29" marR="57029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6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29" marR="57029" marT="0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60488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6.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29" marR="57029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aseline="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Обособленное структурное подразделение «НШДС д.Избоищи» </a:t>
                      </a:r>
                      <a:endParaRPr lang="ru-RU" sz="1600" baseline="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aseline="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МБОУ «Сазоновская СОШ»</a:t>
                      </a:r>
                      <a:endParaRPr lang="ru-RU" sz="1600" baseline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29" marR="57029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lt"/>
                          <a:ea typeface="+mn-ea"/>
                        </a:rPr>
                        <a:t>14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29" marR="57029" marT="0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60488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7.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29" marR="57029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aseline="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Обособленное структурное подразделение «НШДС </a:t>
                      </a:r>
                      <a:r>
                        <a:rPr lang="ru-RU" sz="1600" baseline="0" dirty="0" err="1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с.Покровское</a:t>
                      </a:r>
                      <a:r>
                        <a:rPr lang="ru-RU" sz="1600" baseline="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» </a:t>
                      </a:r>
                      <a:endParaRPr lang="ru-RU" sz="1600" baseline="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aseline="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МБОУ «Сазоновская СОШ»</a:t>
                      </a:r>
                      <a:endParaRPr lang="ru-RU" sz="1600" baseline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29" marR="57029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lt"/>
                          <a:ea typeface="+mn-ea"/>
                        </a:rPr>
                        <a:t>7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29" marR="57029" marT="0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0244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8.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29" marR="57029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aseline="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МБОУ «Первомайская ООШ»</a:t>
                      </a:r>
                      <a:endParaRPr lang="ru-RU" sz="1600" baseline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29" marR="57029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42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29" marR="57029" marT="0" marB="0"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02443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ВСЕГО по </a:t>
                      </a:r>
                      <a:r>
                        <a:rPr lang="ru-RU" sz="1600" dirty="0" smtClean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округу</a:t>
                      </a:r>
                      <a:r>
                        <a:rPr lang="ru-RU" sz="160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: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29" marR="57029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1308</a:t>
                      </a:r>
                      <a:r>
                        <a:rPr lang="ru-RU" sz="1600" baseline="0" dirty="0" smtClean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i="1" baseline="0" dirty="0" smtClean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(1345 – прошлый учебный год)</a:t>
                      </a:r>
                      <a:endParaRPr lang="ru-RU" sz="1600" b="0" i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29" marR="57029" marT="0" marB="0" anchor="ctr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92517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1613513130_9-p-fon-dlya-prezentatsii-na-patrioticheskuyu-9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12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83568" y="404664"/>
            <a:ext cx="79928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600" b="1" dirty="0" smtClean="0">
                <a:solidFill>
                  <a:srgbClr val="FF0000"/>
                </a:solidFill>
              </a:rPr>
              <a:t>РЕЗУЛЬТАТЫ УЧЕБНОЙ ДЕЯТЕЛЬНОСТИ: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1556792"/>
            <a:ext cx="82809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/>
              <a:t>	</a:t>
            </a:r>
            <a:endParaRPr lang="ru-RU" sz="2400" dirty="0" smtClean="0"/>
          </a:p>
        </p:txBody>
      </p:sp>
      <p:sp>
        <p:nvSpPr>
          <p:cNvPr id="2" name="Прямоугольник 1"/>
          <p:cNvSpPr/>
          <p:nvPr/>
        </p:nvSpPr>
        <p:spPr>
          <a:xfrm>
            <a:off x="353536" y="1092624"/>
            <a:ext cx="8424936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500" dirty="0" smtClean="0"/>
              <a:t>	</a:t>
            </a:r>
            <a:endParaRPr lang="ru-RU" sz="1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1028342"/>
            <a:ext cx="8310928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000" dirty="0" smtClean="0"/>
              <a:t>90,0% выпускников </a:t>
            </a:r>
            <a:r>
              <a:rPr lang="ru-RU" sz="2000" dirty="0"/>
              <a:t>9-х классов получили аттестат об основном общем образовании  (</a:t>
            </a:r>
            <a:r>
              <a:rPr lang="ru-RU" sz="2000" dirty="0" smtClean="0"/>
              <a:t>131 </a:t>
            </a:r>
            <a:r>
              <a:rPr lang="ru-RU" sz="2000" dirty="0"/>
              <a:t>из </a:t>
            </a:r>
            <a:r>
              <a:rPr lang="ru-RU" sz="2000" dirty="0" smtClean="0"/>
              <a:t>145 </a:t>
            </a:r>
            <a:r>
              <a:rPr lang="ru-RU" sz="2000" dirty="0"/>
              <a:t>чел.), </a:t>
            </a:r>
            <a:r>
              <a:rPr lang="ru-RU" sz="2000" u="sng" dirty="0"/>
              <a:t>89,7</a:t>
            </a:r>
            <a:r>
              <a:rPr lang="ru-RU" sz="2000" u="sng" dirty="0" smtClean="0"/>
              <a:t>% - прошлый учебный год</a:t>
            </a:r>
          </a:p>
          <a:p>
            <a:endParaRPr lang="ru-RU" sz="2000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000" dirty="0" smtClean="0"/>
              <a:t>14 выпускников/9,7% не </a:t>
            </a:r>
            <a:r>
              <a:rPr lang="ru-RU" sz="2000" dirty="0"/>
              <a:t>справились с испытаниями: </a:t>
            </a:r>
          </a:p>
          <a:p>
            <a:r>
              <a:rPr lang="ru-RU" sz="2000" dirty="0" smtClean="0"/>
              <a:t>	- </a:t>
            </a:r>
            <a:r>
              <a:rPr lang="ru-RU" sz="2000" dirty="0"/>
              <a:t>Чагодская СОШ – </a:t>
            </a:r>
            <a:r>
              <a:rPr lang="ru-RU" sz="2000" dirty="0" smtClean="0"/>
              <a:t>4 </a:t>
            </a:r>
            <a:r>
              <a:rPr lang="ru-RU" sz="2000" dirty="0"/>
              <a:t>чел. </a:t>
            </a:r>
            <a:r>
              <a:rPr lang="ru-RU" sz="2000" dirty="0" smtClean="0"/>
              <a:t>/4,7% </a:t>
            </a:r>
            <a:endParaRPr lang="ru-RU" sz="2000" dirty="0"/>
          </a:p>
          <a:p>
            <a:r>
              <a:rPr lang="ru-RU" sz="2000" dirty="0" smtClean="0"/>
              <a:t>	- </a:t>
            </a:r>
            <a:r>
              <a:rPr lang="ru-RU" sz="2000" dirty="0"/>
              <a:t>Сазоновская СОШ - 10 чел. /</a:t>
            </a:r>
            <a:r>
              <a:rPr lang="ru-RU" sz="2000" dirty="0" smtClean="0"/>
              <a:t>17,5%</a:t>
            </a:r>
            <a:endParaRPr lang="ru-RU" sz="2000" dirty="0"/>
          </a:p>
          <a:p>
            <a:r>
              <a:rPr lang="ru-RU" sz="2000" dirty="0" smtClean="0"/>
              <a:t>	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dirty="0"/>
              <a:t>100% выпускников </a:t>
            </a:r>
            <a:r>
              <a:rPr lang="ru-RU" sz="2000" dirty="0" smtClean="0"/>
              <a:t>(8 </a:t>
            </a:r>
            <a:r>
              <a:rPr lang="ru-RU" sz="2000" dirty="0"/>
              <a:t>чел.) освоили АООП для обучающихся с УО и получили свидетельства об обучении</a:t>
            </a:r>
          </a:p>
          <a:p>
            <a:endParaRPr lang="ru-RU" sz="2000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000" dirty="0"/>
              <a:t>Аттестаты с отличием за 9 класс получили  </a:t>
            </a:r>
            <a:endParaRPr lang="ru-RU" sz="2000" dirty="0" smtClean="0"/>
          </a:p>
          <a:p>
            <a:r>
              <a:rPr lang="ru-RU" sz="2000" dirty="0"/>
              <a:t>5</a:t>
            </a:r>
            <a:r>
              <a:rPr lang="ru-RU" sz="2000" dirty="0" smtClean="0"/>
              <a:t> </a:t>
            </a:r>
            <a:r>
              <a:rPr lang="ru-RU" sz="2000" dirty="0"/>
              <a:t>выпускников  МБОУ «Чагодская СОШ </a:t>
            </a:r>
            <a:endParaRPr lang="ru-RU" sz="2000" dirty="0" smtClean="0"/>
          </a:p>
          <a:p>
            <a:endParaRPr lang="ru-RU" sz="2000" dirty="0"/>
          </a:p>
        </p:txBody>
      </p:sp>
      <p:pic>
        <p:nvPicPr>
          <p:cNvPr id="1026" name="Picture 2" descr="C:\Users\user\Desktop\XUL2oeKlZp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881740"/>
            <a:ext cx="3498093" cy="2623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6144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1613513130_9-p-fon-dlya-prezentatsii-na-patrioticheskuyu-9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12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83568" y="404664"/>
            <a:ext cx="79928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600" b="1" dirty="0" smtClean="0">
                <a:solidFill>
                  <a:srgbClr val="FF0000"/>
                </a:solidFill>
              </a:rPr>
              <a:t>РЕЗУЛЬТАТЫ УЧЕБНОЙ ДЕЯТЕЛЬНОСТИ: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1556792"/>
            <a:ext cx="82809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/>
              <a:t>	</a:t>
            </a:r>
            <a:endParaRPr lang="ru-RU" sz="2400" dirty="0" smtClean="0"/>
          </a:p>
        </p:txBody>
      </p:sp>
      <p:sp>
        <p:nvSpPr>
          <p:cNvPr id="2" name="Прямоугольник 1"/>
          <p:cNvSpPr/>
          <p:nvPr/>
        </p:nvSpPr>
        <p:spPr>
          <a:xfrm>
            <a:off x="353536" y="1092624"/>
            <a:ext cx="8424936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500" dirty="0" smtClean="0"/>
              <a:t>	</a:t>
            </a:r>
            <a:endParaRPr lang="ru-RU" sz="1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1028342"/>
            <a:ext cx="831092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000" dirty="0" smtClean="0"/>
              <a:t>аттестат </a:t>
            </a:r>
            <a:r>
              <a:rPr lang="ru-RU" sz="2000" dirty="0"/>
              <a:t>о  среднем  общем образовании получили </a:t>
            </a:r>
            <a:r>
              <a:rPr lang="ru-RU" sz="2000" b="1" dirty="0" smtClean="0"/>
              <a:t>28</a:t>
            </a:r>
            <a:r>
              <a:rPr lang="ru-RU" sz="2000" dirty="0" smtClean="0"/>
              <a:t>  </a:t>
            </a:r>
            <a:r>
              <a:rPr lang="ru-RU" sz="2000" dirty="0"/>
              <a:t>(100%) выпускника. </a:t>
            </a:r>
            <a:r>
              <a:rPr lang="ru-RU" sz="2000" b="1" dirty="0"/>
              <a:t> </a:t>
            </a:r>
            <a:r>
              <a:rPr lang="ru-RU" sz="2000" dirty="0"/>
              <a:t> </a:t>
            </a:r>
            <a:endParaRPr lang="ru-RU" sz="2000" dirty="0" smtClean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000" dirty="0"/>
              <a:t>9</a:t>
            </a:r>
            <a:r>
              <a:rPr lang="ru-RU" sz="2000" dirty="0" smtClean="0"/>
              <a:t> </a:t>
            </a:r>
            <a:r>
              <a:rPr lang="ru-RU" sz="2000" dirty="0"/>
              <a:t>выпускников  </a:t>
            </a:r>
            <a:r>
              <a:rPr lang="ru-RU" sz="2000" dirty="0" smtClean="0"/>
              <a:t>были </a:t>
            </a:r>
            <a:r>
              <a:rPr lang="ru-RU" sz="2000" dirty="0"/>
              <a:t>награждены  медалью «За особые успехи в учении</a:t>
            </a:r>
            <a:r>
              <a:rPr lang="ru-RU" sz="2000" dirty="0" smtClean="0"/>
              <a:t>», </a:t>
            </a:r>
            <a:r>
              <a:rPr lang="ru-RU" sz="2000" u="sng" dirty="0" smtClean="0"/>
              <a:t>из них 6 человек – медалью первой степени</a:t>
            </a:r>
            <a:r>
              <a:rPr lang="ru-RU" sz="2000" dirty="0" smtClean="0"/>
              <a:t>: </a:t>
            </a:r>
          </a:p>
          <a:p>
            <a:r>
              <a:rPr lang="ru-RU" sz="2000" dirty="0" smtClean="0"/>
              <a:t>1. Анисимова Юлия (Чагодская СОШ)</a:t>
            </a:r>
          </a:p>
          <a:p>
            <a:r>
              <a:rPr lang="ru-RU" sz="2000" dirty="0" smtClean="0"/>
              <a:t>2. Никитина Анна (Чагодская СОШ)</a:t>
            </a:r>
          </a:p>
          <a:p>
            <a:r>
              <a:rPr lang="ru-RU" sz="2000" dirty="0" smtClean="0"/>
              <a:t>3. Сидоренко Екатерина (Чагодская СОШ)</a:t>
            </a:r>
          </a:p>
          <a:p>
            <a:r>
              <a:rPr lang="ru-RU" sz="2000" dirty="0" smtClean="0"/>
              <a:t>4. Хрусталева Валерия (Чагодская </a:t>
            </a:r>
            <a:r>
              <a:rPr lang="ru-RU" sz="2000" dirty="0"/>
              <a:t>СОШ)</a:t>
            </a:r>
          </a:p>
          <a:p>
            <a:r>
              <a:rPr lang="ru-RU" sz="2000" dirty="0" smtClean="0"/>
              <a:t>5. </a:t>
            </a:r>
            <a:r>
              <a:rPr lang="ru-RU" sz="2000" dirty="0" err="1" smtClean="0"/>
              <a:t>Залетова</a:t>
            </a:r>
            <a:r>
              <a:rPr lang="ru-RU" sz="2000" dirty="0" smtClean="0"/>
              <a:t> Вероника (Сазоновская </a:t>
            </a:r>
            <a:r>
              <a:rPr lang="ru-RU" sz="2000" dirty="0"/>
              <a:t>СОШ</a:t>
            </a:r>
            <a:r>
              <a:rPr lang="ru-RU" sz="2000" dirty="0" smtClean="0"/>
              <a:t>)</a:t>
            </a:r>
          </a:p>
          <a:p>
            <a:r>
              <a:rPr lang="ru-RU" sz="2000" dirty="0" smtClean="0"/>
              <a:t>6. Соловьева Алиса (Сазоновская </a:t>
            </a:r>
            <a:r>
              <a:rPr lang="ru-RU" sz="2000" dirty="0"/>
              <a:t>СОШ</a:t>
            </a:r>
            <a:r>
              <a:rPr lang="ru-RU" sz="2000" dirty="0" smtClean="0"/>
              <a:t>)</a:t>
            </a:r>
          </a:p>
          <a:p>
            <a:r>
              <a:rPr lang="ru-RU" sz="2000" dirty="0" smtClean="0"/>
              <a:t>	</a:t>
            </a:r>
            <a:r>
              <a:rPr lang="ru-RU" sz="2000" u="sng" dirty="0" smtClean="0"/>
              <a:t>и </a:t>
            </a:r>
            <a:r>
              <a:rPr lang="ru-RU" sz="2000" u="sng" dirty="0"/>
              <a:t>3 </a:t>
            </a:r>
            <a:r>
              <a:rPr lang="ru-RU" sz="2000" u="sng" dirty="0" smtClean="0"/>
              <a:t>человека – медалью второй степени: </a:t>
            </a:r>
          </a:p>
          <a:p>
            <a:r>
              <a:rPr lang="ru-RU" sz="2000" dirty="0" smtClean="0"/>
              <a:t>1. Кузьмина Карина </a:t>
            </a:r>
            <a:r>
              <a:rPr lang="ru-RU" sz="2000" dirty="0"/>
              <a:t>(Сазоновская СОШ)</a:t>
            </a:r>
          </a:p>
          <a:p>
            <a:r>
              <a:rPr lang="ru-RU" sz="2000" dirty="0" smtClean="0"/>
              <a:t>2. Зорикова Дарья </a:t>
            </a:r>
            <a:r>
              <a:rPr lang="ru-RU" sz="2000" dirty="0"/>
              <a:t>(Сазоновская </a:t>
            </a:r>
            <a:r>
              <a:rPr lang="ru-RU" sz="2000" dirty="0" smtClean="0"/>
              <a:t>СОШ)</a:t>
            </a:r>
          </a:p>
          <a:p>
            <a:r>
              <a:rPr lang="ru-RU" sz="2000" dirty="0" smtClean="0"/>
              <a:t>3. Филиппов Даниил </a:t>
            </a:r>
            <a:r>
              <a:rPr lang="ru-RU" sz="2000" dirty="0"/>
              <a:t>(Сазоновская СОШ)</a:t>
            </a:r>
          </a:p>
          <a:p>
            <a:r>
              <a:rPr lang="ru-RU" sz="2000" dirty="0" smtClean="0"/>
              <a:t> </a:t>
            </a:r>
            <a:endParaRPr lang="ru-RU" sz="2000" dirty="0"/>
          </a:p>
          <a:p>
            <a:endParaRPr lang="ru-RU" sz="2000" dirty="0"/>
          </a:p>
        </p:txBody>
      </p:sp>
      <p:pic>
        <p:nvPicPr>
          <p:cNvPr id="3" name="Picture 2" descr="C:\Users\user\Desktop\ANyoTs8sMNk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8872" y="4437772"/>
            <a:ext cx="2637584" cy="2088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user\Desktop\zBfHE3ydcwo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8872" y="2331400"/>
            <a:ext cx="2637584" cy="1978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7139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513</TotalTime>
  <Words>1550</Words>
  <Application>Microsoft Office PowerPoint</Application>
  <PresentationFormat>Экран (4:3)</PresentationFormat>
  <Paragraphs>386</Paragraphs>
  <Slides>39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0" baseType="lpstr">
      <vt:lpstr>Тема Office</vt:lpstr>
      <vt:lpstr>Публичный доклад начальника управления образования администрации Чагодощенского муниципального округа Вологодской области</vt:lpstr>
      <vt:lpstr>Национальная цель развития Российской Федерации на период до 2030 года и на перспективу  до 2036 года: Реализация потенциала каждого человека, развитие его талантов, воспитание патриотичной и социально ответственной личности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Реализация мероприятий, направленных на профессиональную ориентацию обучающихся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65</cp:revision>
  <dcterms:created xsi:type="dcterms:W3CDTF">2023-08-25T13:20:42Z</dcterms:created>
  <dcterms:modified xsi:type="dcterms:W3CDTF">2024-08-27T05:25:37Z</dcterms:modified>
</cp:coreProperties>
</file>